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1" r:id="rId5"/>
    <p:sldId id="262" r:id="rId6"/>
    <p:sldId id="264" r:id="rId7"/>
    <p:sldId id="263" r:id="rId8"/>
    <p:sldId id="271" r:id="rId9"/>
    <p:sldId id="265" r:id="rId10"/>
    <p:sldId id="269" r:id="rId11"/>
    <p:sldId id="267" r:id="rId12"/>
    <p:sldId id="260" r:id="rId13"/>
    <p:sldId id="268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0" r:id="rId24"/>
    <p:sldId id="282" r:id="rId25"/>
    <p:sldId id="283" r:id="rId26"/>
  </p:sldIdLst>
  <p:sldSz cx="12192000" cy="6858000"/>
  <p:notesSz cx="6858000" cy="9144000"/>
  <p:embeddedFontLst>
    <p:embeddedFont>
      <p:font typeface="a아시아헤드1" panose="02020600000000000000" pitchFamily="18" charset="-127"/>
      <p:regular r:id="rId28"/>
    </p:embeddedFont>
    <p:embeddedFont>
      <p:font typeface="a아시아헤드2" panose="02020600000000000000" pitchFamily="18" charset="-127"/>
      <p:regular r:id="rId29"/>
    </p:embeddedFont>
    <p:embeddedFont>
      <p:font typeface="Blackadder ITC" panose="04020505051007020D02" pitchFamily="82" charset="0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310" userDrawn="1">
          <p15:clr>
            <a:srgbClr val="A4A3A4"/>
          </p15:clr>
        </p15:guide>
        <p15:guide id="4" pos="3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FAE"/>
    <a:srgbClr val="D2DDC4"/>
    <a:srgbClr val="052B3D"/>
    <a:srgbClr val="E6E6E6"/>
    <a:srgbClr val="F2F2F2"/>
    <a:srgbClr val="65A395"/>
    <a:srgbClr val="33574F"/>
    <a:srgbClr val="7F7F7F"/>
    <a:srgbClr val="7ED6C1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94259" autoAdjust="0"/>
  </p:normalViewPr>
  <p:slideViewPr>
    <p:cSldViewPr snapToGrid="0">
      <p:cViewPr>
        <p:scale>
          <a:sx n="75" d="100"/>
          <a:sy n="75" d="100"/>
        </p:scale>
        <p:origin x="816" y="90"/>
      </p:cViewPr>
      <p:guideLst>
        <p:guide orient="horz" pos="2183"/>
        <p:guide pos="3840"/>
        <p:guide pos="7310"/>
        <p:guide pos="37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2C135-C0D6-490A-9E52-E8DA8B5F0E8C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1E51C-CD57-4E83-BA67-34841FED1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60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1571483"/>
            <a:ext cx="8123583" cy="5286516"/>
            <a:chOff x="0" y="1649895"/>
            <a:chExt cx="8123583" cy="5208105"/>
          </a:xfrm>
        </p:grpSpPr>
        <p:sp>
          <p:nvSpPr>
            <p:cNvPr id="8" name="직각 삼각형 7"/>
            <p:cNvSpPr/>
            <p:nvPr/>
          </p:nvSpPr>
          <p:spPr>
            <a:xfrm>
              <a:off x="0" y="1649895"/>
              <a:ext cx="8123583" cy="5208105"/>
            </a:xfrm>
            <a:prstGeom prst="rtTriangle">
              <a:avLst/>
            </a:prstGeom>
            <a:solidFill>
              <a:srgbClr val="7ED6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>
              <a:off x="0" y="4545496"/>
              <a:ext cx="8123583" cy="2312504"/>
            </a:xfrm>
            <a:prstGeom prst="rt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자유형 9"/>
          <p:cNvSpPr/>
          <p:nvPr userDrawn="1"/>
        </p:nvSpPr>
        <p:spPr>
          <a:xfrm>
            <a:off x="0" y="0"/>
            <a:ext cx="4770783" cy="6858000"/>
          </a:xfrm>
          <a:custGeom>
            <a:avLst/>
            <a:gdLst>
              <a:gd name="connsiteX0" fmla="*/ 0 w 4770783"/>
              <a:gd name="connsiteY0" fmla="*/ 0 h 6858000"/>
              <a:gd name="connsiteX1" fmla="*/ 4770783 w 4770783"/>
              <a:gd name="connsiteY1" fmla="*/ 0 h 6858000"/>
              <a:gd name="connsiteX2" fmla="*/ 3021496 w 4770783"/>
              <a:gd name="connsiteY2" fmla="*/ 6858000 h 6858000"/>
              <a:gd name="connsiteX3" fmla="*/ 0 w 47707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0783" h="6858000">
                <a:moveTo>
                  <a:pt x="0" y="0"/>
                </a:moveTo>
                <a:lnTo>
                  <a:pt x="4770783" y="0"/>
                </a:lnTo>
                <a:lnTo>
                  <a:pt x="302149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52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 userDrawn="1"/>
        </p:nvSpPr>
        <p:spPr>
          <a:xfrm rot="16200000" flipV="1">
            <a:off x="-1924052" y="1924050"/>
            <a:ext cx="6858000" cy="3009897"/>
          </a:xfrm>
          <a:prstGeom prst="rt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2909605" y="2533233"/>
            <a:ext cx="2612284" cy="2612284"/>
            <a:chOff x="2909605" y="2533233"/>
            <a:chExt cx="2612284" cy="2612284"/>
          </a:xfrm>
        </p:grpSpPr>
        <p:sp>
          <p:nvSpPr>
            <p:cNvPr id="13" name="타원 12"/>
            <p:cNvSpPr/>
            <p:nvPr/>
          </p:nvSpPr>
          <p:spPr>
            <a:xfrm>
              <a:off x="2909605" y="2533233"/>
              <a:ext cx="2612284" cy="2612284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3136291" y="2759919"/>
              <a:ext cx="2158913" cy="21589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gradFill>
                    <a:gsLst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  <a:gs pos="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LOGO</a:t>
              </a:r>
              <a:endParaRPr lang="ko-KR" altLang="en-US" sz="2000" dirty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cxnSp>
        <p:nvCxnSpPr>
          <p:cNvPr id="15" name="직선 연결선 14"/>
          <p:cNvCxnSpPr/>
          <p:nvPr userDrawn="1"/>
        </p:nvCxnSpPr>
        <p:spPr>
          <a:xfrm flipH="1">
            <a:off x="4356100" y="0"/>
            <a:ext cx="609600" cy="2366682"/>
          </a:xfrm>
          <a:prstGeom prst="line">
            <a:avLst/>
          </a:prstGeom>
          <a:ln>
            <a:solidFill>
              <a:srgbClr val="052B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5179085" y="4723201"/>
            <a:ext cx="3356312" cy="2179777"/>
          </a:xfrm>
          <a:prstGeom prst="line">
            <a:avLst/>
          </a:prstGeom>
          <a:ln>
            <a:solidFill>
              <a:srgbClr val="7ED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각 삼각형 16"/>
          <p:cNvSpPr/>
          <p:nvPr userDrawn="1"/>
        </p:nvSpPr>
        <p:spPr>
          <a:xfrm flipV="1">
            <a:off x="0" y="-3"/>
            <a:ext cx="12192000" cy="3429001"/>
          </a:xfrm>
          <a:prstGeom prst="rt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2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6076950"/>
            <a:ext cx="12192000" cy="786039"/>
            <a:chOff x="0" y="6076950"/>
            <a:chExt cx="12192000" cy="786039"/>
          </a:xfrm>
        </p:grpSpPr>
        <p:sp>
          <p:nvSpPr>
            <p:cNvPr id="7" name="자유형 6"/>
            <p:cNvSpPr/>
            <p:nvPr/>
          </p:nvSpPr>
          <p:spPr>
            <a:xfrm flipH="1">
              <a:off x="1905000" y="6332467"/>
              <a:ext cx="10287000" cy="525534"/>
            </a:xfrm>
            <a:custGeom>
              <a:avLst/>
              <a:gdLst>
                <a:gd name="connsiteX0" fmla="*/ 1842667 w 8382000"/>
                <a:gd name="connsiteY0" fmla="*/ 0 h 496505"/>
                <a:gd name="connsiteX1" fmla="*/ 0 w 8382000"/>
                <a:gd name="connsiteY1" fmla="*/ 493742 h 496505"/>
                <a:gd name="connsiteX2" fmla="*/ 0 w 8382000"/>
                <a:gd name="connsiteY2" fmla="*/ 496505 h 496505"/>
                <a:gd name="connsiteX3" fmla="*/ 8382000 w 8382000"/>
                <a:gd name="connsiteY3" fmla="*/ 496505 h 496505"/>
                <a:gd name="connsiteX4" fmla="*/ 1842667 w 8382000"/>
                <a:gd name="connsiteY4" fmla="*/ 0 h 496505"/>
                <a:gd name="connsiteX0" fmla="*/ 1322303 w 8382000"/>
                <a:gd name="connsiteY0" fmla="*/ 0 h 525534"/>
                <a:gd name="connsiteX1" fmla="*/ 0 w 8382000"/>
                <a:gd name="connsiteY1" fmla="*/ 522771 h 525534"/>
                <a:gd name="connsiteX2" fmla="*/ 0 w 8382000"/>
                <a:gd name="connsiteY2" fmla="*/ 525534 h 525534"/>
                <a:gd name="connsiteX3" fmla="*/ 8382000 w 8382000"/>
                <a:gd name="connsiteY3" fmla="*/ 525534 h 525534"/>
                <a:gd name="connsiteX4" fmla="*/ 1322303 w 8382000"/>
                <a:gd name="connsiteY4" fmla="*/ 0 h 52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2000" h="525534">
                  <a:moveTo>
                    <a:pt x="1322303" y="0"/>
                  </a:moveTo>
                  <a:lnTo>
                    <a:pt x="0" y="522771"/>
                  </a:lnTo>
                  <a:lnTo>
                    <a:pt x="0" y="525534"/>
                  </a:lnTo>
                  <a:lnTo>
                    <a:pt x="8382000" y="525534"/>
                  </a:lnTo>
                  <a:lnTo>
                    <a:pt x="1322303" y="0"/>
                  </a:lnTo>
                  <a:close/>
                </a:path>
              </a:pathLst>
            </a:custGeom>
            <a:solidFill>
              <a:srgbClr val="7ED6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0" y="6076950"/>
              <a:ext cx="10287000" cy="781050"/>
            </a:xfrm>
            <a:prstGeom prst="rtTriangle">
              <a:avLst/>
            </a:prstGeom>
            <a:solidFill>
              <a:srgbClr val="052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flipH="1">
              <a:off x="10287000" y="6081939"/>
              <a:ext cx="1905000" cy="781050"/>
            </a:xfrm>
            <a:prstGeom prst="rtTriangle">
              <a:avLst/>
            </a:prstGeom>
            <a:solidFill>
              <a:srgbClr val="65A3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220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defRPr>
            </a:lvl1pPr>
          </a:lstStyle>
          <a:p>
            <a:fld id="{2BC17A30-1FC8-4D84-BE84-9964863F1D7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22892" y="430480"/>
            <a:ext cx="6282857" cy="464602"/>
          </a:xfrm>
          <a:prstGeom prst="rect">
            <a:avLst/>
          </a:prstGeom>
        </p:spPr>
        <p:txBody>
          <a:bodyPr anchor="ctr"/>
          <a:lstStyle>
            <a:lvl1pPr marL="0" algn="l" defTabSz="914400" rtl="0" eaLnBrk="1" latinLnBrk="1" hangingPunct="1">
              <a:defRPr lang="ko-KR" altLang="en-US" sz="3600" kern="1200" dirty="0">
                <a:gradFill>
                  <a:gsLst>
                    <a:gs pos="100000">
                      <a:srgbClr val="33574F"/>
                    </a:gs>
                    <a:gs pos="0">
                      <a:srgbClr val="33574F"/>
                    </a:gs>
                  </a:gsLst>
                  <a:lin ang="5400000" scaled="1"/>
                </a:gra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defRPr>
            </a:lvl1pPr>
          </a:lstStyle>
          <a:p>
            <a:r>
              <a:rPr lang="en-US" altLang="ko-KR" dirty="0"/>
              <a:t>Slide Headline Section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522892" y="975590"/>
            <a:ext cx="3995738" cy="25337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buNone/>
              <a:defRPr lang="ko-KR" altLang="en-US" sz="1800" kern="1200" smtClean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defRPr>
            </a:lvl1pPr>
            <a:lvl2pPr marL="0" algn="l" defTabSz="914400" rtl="0" eaLnBrk="1" latinLnBrk="1" hangingPunct="1">
              <a:defRPr lang="ko-KR" altLang="en-US" sz="1800" kern="1200" smtClean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defRPr>
            </a:lvl2pPr>
            <a:lvl3pPr marL="0" algn="l" defTabSz="914400" rtl="0" eaLnBrk="1" latinLnBrk="1" hangingPunct="1">
              <a:defRPr lang="ko-KR" altLang="en-US" sz="1800" kern="1200" smtClean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defRPr>
            </a:lvl3pPr>
            <a:lvl4pPr marL="0" algn="l" defTabSz="914400" rtl="0" eaLnBrk="1" latinLnBrk="1" hangingPunct="1">
              <a:defRPr lang="ko-KR" altLang="en-US" sz="1800" kern="1200" smtClean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defRPr>
            </a:lvl4pPr>
            <a:lvl5pPr marL="0" algn="l" defTabSz="914400" rtl="0" eaLnBrk="1" latinLnBrk="1" hangingPunct="1">
              <a:defRPr lang="ko-KR" altLang="en-US" sz="1800" kern="120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defRPr>
            </a:lvl5pPr>
          </a:lstStyle>
          <a:p>
            <a:pPr lvl="0"/>
            <a:r>
              <a:rPr lang="en-US" altLang="ko-KR" dirty="0"/>
              <a:t>Brightworks.co.kr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1669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사람, 실내, 벽, 젊은이(가) 표시된 사진&#10;&#10;자동 생성된 설명">
            <a:extLst>
              <a:ext uri="{FF2B5EF4-FFF2-40B4-BE49-F238E27FC236}">
                <a16:creationId xmlns:a16="http://schemas.microsoft.com/office/drawing/2014/main" id="{CA642726-E215-49C7-A7ED-BA33D53B4B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630" l="1944" r="98750">
                        <a14:foregroundMark x1="30278" y1="55556" x2="26944" y2="63889"/>
                        <a14:foregroundMark x1="26944" y1="63889" x2="32361" y2="59815"/>
                        <a14:foregroundMark x1="32361" y1="59815" x2="27639" y2="62963"/>
                        <a14:foregroundMark x1="27639" y1="62963" x2="31389" y2="56481"/>
                        <a14:foregroundMark x1="31389" y1="56481" x2="28472" y2="64815"/>
                        <a14:foregroundMark x1="28472" y1="64815" x2="30278" y2="56296"/>
                        <a14:foregroundMark x1="30278" y1="56296" x2="29028" y2="61111"/>
                        <a14:foregroundMark x1="36667" y1="39630" x2="31667" y2="42593"/>
                        <a14:foregroundMark x1="31667" y1="42593" x2="34444" y2="36574"/>
                        <a14:foregroundMark x1="34444" y1="36574" x2="29236" y2="34537"/>
                        <a14:foregroundMark x1="29236" y1="34537" x2="34444" y2="37685"/>
                        <a14:foregroundMark x1="34444" y1="37685" x2="27708" y2="32685"/>
                        <a14:foregroundMark x1="27708" y1="32685" x2="22986" y2="36111"/>
                        <a14:foregroundMark x1="22986" y1="36111" x2="19653" y2="42870"/>
                        <a14:foregroundMark x1="19653" y1="42870" x2="14583" y2="65370"/>
                        <a14:foregroundMark x1="14583" y1="65370" x2="8194" y2="66481"/>
                        <a14:foregroundMark x1="8194" y1="66481" x2="4167" y2="71019"/>
                        <a14:foregroundMark x1="4167" y1="71019" x2="3611" y2="79352"/>
                        <a14:foregroundMark x1="3611" y1="79352" x2="27292" y2="95556"/>
                        <a14:foregroundMark x1="27292" y1="95556" x2="41806" y2="98519"/>
                        <a14:foregroundMark x1="41806" y1="98519" x2="57917" y2="77500"/>
                        <a14:foregroundMark x1="57917" y1="77500" x2="63056" y2="73333"/>
                        <a14:foregroundMark x1="63056" y1="73333" x2="77292" y2="72778"/>
                        <a14:foregroundMark x1="77292" y1="72778" x2="82431" y2="70370"/>
                        <a14:foregroundMark x1="82431" y1="70370" x2="88472" y2="71481"/>
                        <a14:foregroundMark x1="88472" y1="71481" x2="98472" y2="79537"/>
                        <a14:foregroundMark x1="98472" y1="79537" x2="98750" y2="80000"/>
                        <a14:foregroundMark x1="95417" y1="83704" x2="53264" y2="95463"/>
                        <a14:foregroundMark x1="53264" y1="95463" x2="60139" y2="95741"/>
                        <a14:foregroundMark x1="60139" y1="95741" x2="69722" y2="93148"/>
                        <a14:foregroundMark x1="93472" y1="91481" x2="50694" y2="99630"/>
                        <a14:foregroundMark x1="38333" y1="82778" x2="41667" y2="75926"/>
                        <a14:foregroundMark x1="41667" y1="75926" x2="42083" y2="72222"/>
                        <a14:foregroundMark x1="8611" y1="65185" x2="1944" y2="73704"/>
                        <a14:foregroundMark x1="18333" y1="97963" x2="24097" y2="98333"/>
                        <a14:foregroundMark x1="24097" y1="98333" x2="30694" y2="97222"/>
                        <a14:foregroundMark x1="30694" y1="97222" x2="30833" y2="97222"/>
                        <a14:foregroundMark x1="69583" y1="12222" x2="75000" y2="12778"/>
                        <a14:foregroundMark x1="70000" y1="11852" x2="80694" y2="13148"/>
                        <a14:foregroundMark x1="80694" y1="13148" x2="81806" y2="13889"/>
                        <a14:foregroundMark x1="83889" y1="14259" x2="73472" y2="10833"/>
                        <a14:foregroundMark x1="73472" y1="10833" x2="70417" y2="11111"/>
                        <a14:foregroundMark x1="12083" y1="54815" x2="6250" y2="63148"/>
                        <a14:foregroundMark x1="9583" y1="58704" x2="5556" y2="63889"/>
                        <a14:backgroundMark x1="13333" y1="46296" x2="10833" y2="53148"/>
                        <a14:backgroundMark x1="10833" y1="53148" x2="0" y2="66667"/>
                        <a14:backgroundMark x1="49583" y1="32222" x2="53750" y2="46481"/>
                        <a14:backgroundMark x1="53750" y1="46481" x2="55694" y2="67407"/>
                        <a14:backgroundMark x1="52778" y1="72593" x2="55972" y2="685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543"/>
          <a:stretch/>
        </p:blipFill>
        <p:spPr>
          <a:xfrm>
            <a:off x="3540030" y="3198218"/>
            <a:ext cx="5111939" cy="3659782"/>
          </a:xfrm>
          <a:prstGeom prst="rect">
            <a:avLst/>
          </a:prstGeom>
        </p:spPr>
      </p:pic>
      <p:grpSp>
        <p:nvGrpSpPr>
          <p:cNvPr id="6" name="그룹 5"/>
          <p:cNvGrpSpPr/>
          <p:nvPr userDrawn="1"/>
        </p:nvGrpSpPr>
        <p:grpSpPr>
          <a:xfrm>
            <a:off x="0" y="6076950"/>
            <a:ext cx="12192000" cy="786039"/>
            <a:chOff x="0" y="6076950"/>
            <a:chExt cx="12192000" cy="786039"/>
          </a:xfrm>
        </p:grpSpPr>
        <p:sp>
          <p:nvSpPr>
            <p:cNvPr id="7" name="자유형 6"/>
            <p:cNvSpPr/>
            <p:nvPr/>
          </p:nvSpPr>
          <p:spPr>
            <a:xfrm flipH="1">
              <a:off x="1905000" y="6332467"/>
              <a:ext cx="10287000" cy="525534"/>
            </a:xfrm>
            <a:custGeom>
              <a:avLst/>
              <a:gdLst>
                <a:gd name="connsiteX0" fmla="*/ 1842667 w 8382000"/>
                <a:gd name="connsiteY0" fmla="*/ 0 h 496505"/>
                <a:gd name="connsiteX1" fmla="*/ 0 w 8382000"/>
                <a:gd name="connsiteY1" fmla="*/ 493742 h 496505"/>
                <a:gd name="connsiteX2" fmla="*/ 0 w 8382000"/>
                <a:gd name="connsiteY2" fmla="*/ 496505 h 496505"/>
                <a:gd name="connsiteX3" fmla="*/ 8382000 w 8382000"/>
                <a:gd name="connsiteY3" fmla="*/ 496505 h 496505"/>
                <a:gd name="connsiteX4" fmla="*/ 1842667 w 8382000"/>
                <a:gd name="connsiteY4" fmla="*/ 0 h 496505"/>
                <a:gd name="connsiteX0" fmla="*/ 1322303 w 8382000"/>
                <a:gd name="connsiteY0" fmla="*/ 0 h 525534"/>
                <a:gd name="connsiteX1" fmla="*/ 0 w 8382000"/>
                <a:gd name="connsiteY1" fmla="*/ 522771 h 525534"/>
                <a:gd name="connsiteX2" fmla="*/ 0 w 8382000"/>
                <a:gd name="connsiteY2" fmla="*/ 525534 h 525534"/>
                <a:gd name="connsiteX3" fmla="*/ 8382000 w 8382000"/>
                <a:gd name="connsiteY3" fmla="*/ 525534 h 525534"/>
                <a:gd name="connsiteX4" fmla="*/ 1322303 w 8382000"/>
                <a:gd name="connsiteY4" fmla="*/ 0 h 52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2000" h="525534">
                  <a:moveTo>
                    <a:pt x="1322303" y="0"/>
                  </a:moveTo>
                  <a:lnTo>
                    <a:pt x="0" y="522771"/>
                  </a:lnTo>
                  <a:lnTo>
                    <a:pt x="0" y="525534"/>
                  </a:lnTo>
                  <a:lnTo>
                    <a:pt x="8382000" y="525534"/>
                  </a:lnTo>
                  <a:lnTo>
                    <a:pt x="1322303" y="0"/>
                  </a:lnTo>
                  <a:close/>
                </a:path>
              </a:pathLst>
            </a:custGeom>
            <a:solidFill>
              <a:srgbClr val="7ED6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0" y="6076950"/>
              <a:ext cx="10287000" cy="781050"/>
            </a:xfrm>
            <a:prstGeom prst="rtTriangle">
              <a:avLst/>
            </a:prstGeom>
            <a:solidFill>
              <a:srgbClr val="052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flipH="1">
              <a:off x="10287000" y="6081939"/>
              <a:ext cx="1905000" cy="781050"/>
            </a:xfrm>
            <a:prstGeom prst="rtTriangle">
              <a:avLst/>
            </a:prstGeom>
            <a:solidFill>
              <a:srgbClr val="65A3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220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defRPr>
            </a:lvl1pPr>
          </a:lstStyle>
          <a:p>
            <a:fld id="{2BC17A30-1FC8-4D84-BE84-9964863F1D7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22892" y="430480"/>
            <a:ext cx="6282857" cy="464602"/>
          </a:xfrm>
          <a:prstGeom prst="rect">
            <a:avLst/>
          </a:prstGeom>
        </p:spPr>
        <p:txBody>
          <a:bodyPr anchor="ctr"/>
          <a:lstStyle>
            <a:lvl1pPr marL="0" algn="l" defTabSz="914400" rtl="0" eaLnBrk="1" latinLnBrk="1" hangingPunct="1">
              <a:defRPr lang="ko-KR" altLang="en-US" sz="3600" kern="1200" dirty="0">
                <a:gradFill>
                  <a:gsLst>
                    <a:gs pos="100000">
                      <a:srgbClr val="33574F"/>
                    </a:gs>
                    <a:gs pos="0">
                      <a:srgbClr val="33574F"/>
                    </a:gs>
                  </a:gsLst>
                  <a:lin ang="5400000" scaled="1"/>
                </a:gra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defRPr>
            </a:lvl1pPr>
          </a:lstStyle>
          <a:p>
            <a:r>
              <a:rPr lang="en-US" altLang="ko-KR" dirty="0"/>
              <a:t>Slide Headline Section2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522892" y="975590"/>
            <a:ext cx="3995738" cy="25337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buNone/>
              <a:defRPr lang="ko-KR" altLang="en-US" sz="1800" kern="1200" smtClean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defRPr>
            </a:lvl1pPr>
            <a:lvl2pPr marL="0" algn="l" defTabSz="914400" rtl="0" eaLnBrk="1" latinLnBrk="1" hangingPunct="1">
              <a:defRPr lang="ko-KR" altLang="en-US" sz="1800" kern="1200" smtClean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defRPr>
            </a:lvl2pPr>
            <a:lvl3pPr marL="0" algn="l" defTabSz="914400" rtl="0" eaLnBrk="1" latinLnBrk="1" hangingPunct="1">
              <a:defRPr lang="ko-KR" altLang="en-US" sz="1800" kern="1200" smtClean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defRPr>
            </a:lvl3pPr>
            <a:lvl4pPr marL="0" algn="l" defTabSz="914400" rtl="0" eaLnBrk="1" latinLnBrk="1" hangingPunct="1">
              <a:defRPr lang="ko-KR" altLang="en-US" sz="1800" kern="1200" smtClean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defRPr>
            </a:lvl4pPr>
            <a:lvl5pPr marL="0" algn="l" defTabSz="914400" rtl="0" eaLnBrk="1" latinLnBrk="1" hangingPunct="1">
              <a:defRPr lang="ko-KR" altLang="en-US" sz="1800" kern="120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defRPr>
            </a:lvl5pPr>
          </a:lstStyle>
          <a:p>
            <a:pPr lvl="0"/>
            <a:r>
              <a:rPr lang="en-US" altLang="ko-KR" dirty="0"/>
              <a:t>Brightworks.co.kr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4208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220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defRPr>
            </a:lvl1pPr>
          </a:lstStyle>
          <a:p>
            <a:fld id="{2BC17A30-1FC8-4D84-BE84-9964863F1D7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2242059" y="5560697"/>
            <a:ext cx="8774682" cy="1332876"/>
            <a:chOff x="991306" y="5560697"/>
            <a:chExt cx="8774682" cy="1332876"/>
          </a:xfrm>
        </p:grpSpPr>
        <p:sp>
          <p:nvSpPr>
            <p:cNvPr id="13" name="이등변 삼각형 12"/>
            <p:cNvSpPr/>
            <p:nvPr/>
          </p:nvSpPr>
          <p:spPr>
            <a:xfrm>
              <a:off x="2817708" y="5572459"/>
              <a:ext cx="6948280" cy="1321114"/>
            </a:xfrm>
            <a:prstGeom prst="triangle">
              <a:avLst/>
            </a:prstGeom>
            <a:solidFill>
              <a:srgbClr val="052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>
              <a:off x="2426012" y="5560697"/>
              <a:ext cx="4079456" cy="1332876"/>
            </a:xfrm>
            <a:prstGeom prst="triangle">
              <a:avLst>
                <a:gd name="adj" fmla="val 94396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991306" y="5572459"/>
              <a:ext cx="2829390" cy="1321114"/>
            </a:xfrm>
            <a:custGeom>
              <a:avLst/>
              <a:gdLst>
                <a:gd name="connsiteX0" fmla="*/ 2829390 w 2829390"/>
                <a:gd name="connsiteY0" fmla="*/ 1321114 h 1321114"/>
                <a:gd name="connsiteX1" fmla="*/ 0 w 2829390"/>
                <a:gd name="connsiteY1" fmla="*/ 1321114 h 1321114"/>
                <a:gd name="connsiteX2" fmla="*/ 2437694 w 2829390"/>
                <a:gd name="connsiteY2" fmla="*/ 0 h 1321114"/>
                <a:gd name="connsiteX3" fmla="*/ 2481804 w 2829390"/>
                <a:gd name="connsiteY3" fmla="*/ 23906 h 1321114"/>
                <a:gd name="connsiteX4" fmla="*/ 2829390 w 2829390"/>
                <a:gd name="connsiteY4" fmla="*/ 1321114 h 132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390" h="1321114">
                  <a:moveTo>
                    <a:pt x="2829390" y="1321114"/>
                  </a:moveTo>
                  <a:lnTo>
                    <a:pt x="0" y="1321114"/>
                  </a:lnTo>
                  <a:lnTo>
                    <a:pt x="2437694" y="0"/>
                  </a:lnTo>
                  <a:lnTo>
                    <a:pt x="2481804" y="23906"/>
                  </a:lnTo>
                  <a:lnTo>
                    <a:pt x="2829390" y="1321114"/>
                  </a:lnTo>
                  <a:close/>
                </a:path>
              </a:pathLst>
            </a:custGeom>
            <a:solidFill>
              <a:srgbClr val="65A3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 16"/>
            <p:cNvSpPr/>
            <p:nvPr/>
          </p:nvSpPr>
          <p:spPr>
            <a:xfrm>
              <a:off x="3473110" y="5596365"/>
              <a:ext cx="2393584" cy="1297208"/>
            </a:xfrm>
            <a:custGeom>
              <a:avLst/>
              <a:gdLst>
                <a:gd name="connsiteX0" fmla="*/ 2393584 w 2393584"/>
                <a:gd name="connsiteY0" fmla="*/ 1297208 h 1297208"/>
                <a:gd name="connsiteX1" fmla="*/ 347586 w 2393584"/>
                <a:gd name="connsiteY1" fmla="*/ 1297208 h 1297208"/>
                <a:gd name="connsiteX2" fmla="*/ 0 w 2393584"/>
                <a:gd name="connsiteY2" fmla="*/ 0 h 1297208"/>
                <a:gd name="connsiteX3" fmla="*/ 2393584 w 2393584"/>
                <a:gd name="connsiteY3" fmla="*/ 1297208 h 129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3584" h="1297208">
                  <a:moveTo>
                    <a:pt x="2393584" y="1297208"/>
                  </a:moveTo>
                  <a:lnTo>
                    <a:pt x="347586" y="1297208"/>
                  </a:lnTo>
                  <a:lnTo>
                    <a:pt x="0" y="0"/>
                  </a:lnTo>
                  <a:lnTo>
                    <a:pt x="2393584" y="1297208"/>
                  </a:lnTo>
                  <a:close/>
                </a:path>
              </a:pathLst>
            </a:custGeom>
            <a:solidFill>
              <a:srgbClr val="7ED6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500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17A30-1FC8-4D84-BE84-9964863F1D7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-1543050" y="0"/>
            <a:ext cx="800100" cy="5024612"/>
            <a:chOff x="-3143250" y="-609600"/>
            <a:chExt cx="800100" cy="5024612"/>
          </a:xfrm>
        </p:grpSpPr>
        <p:sp>
          <p:nvSpPr>
            <p:cNvPr id="8" name="직사각형 7"/>
            <p:cNvSpPr/>
            <p:nvPr/>
          </p:nvSpPr>
          <p:spPr>
            <a:xfrm>
              <a:off x="-3143250" y="-609600"/>
              <a:ext cx="800100" cy="800100"/>
            </a:xfrm>
            <a:prstGeom prst="rect">
              <a:avLst/>
            </a:prstGeom>
            <a:solidFill>
              <a:srgbClr val="052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-3143250" y="446528"/>
              <a:ext cx="800100" cy="800100"/>
            </a:xfrm>
            <a:prstGeom prst="rect">
              <a:avLst/>
            </a:prstGeom>
            <a:solidFill>
              <a:srgbClr val="7ED6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-3143250" y="1502656"/>
              <a:ext cx="800100" cy="800100"/>
            </a:xfrm>
            <a:prstGeom prst="rect">
              <a:avLst/>
            </a:prstGeom>
            <a:solidFill>
              <a:srgbClr val="3357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-3143250" y="2558784"/>
              <a:ext cx="800100" cy="800100"/>
            </a:xfrm>
            <a:prstGeom prst="rect">
              <a:avLst/>
            </a:prstGeom>
            <a:solidFill>
              <a:srgbClr val="65A3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-3143250" y="3614912"/>
              <a:ext cx="800100" cy="8001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3907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18.svg"/><Relationship Id="rId12" Type="http://schemas.openxmlformats.org/officeDocument/2006/relationships/image" Target="../media/image22.png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svg"/><Relationship Id="rId15" Type="http://schemas.openxmlformats.org/officeDocument/2006/relationships/image" Target="../media/image25.svg"/><Relationship Id="rId10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3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hyperlink" Target="https://www.youtube.com/watch?v=EdbQ-TbPVwI&amp;feature=youtu.b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314974" y="1886902"/>
            <a:ext cx="6418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안전 먹거리 </a:t>
            </a:r>
            <a:r>
              <a:rPr lang="en-US" altLang="ko-KR" sz="36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Final Project </a:t>
            </a:r>
            <a:r>
              <a:rPr lang="ko-KR" altLang="en-US" sz="36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보고서</a:t>
            </a:r>
            <a:endParaRPr lang="ko-KR" altLang="en-US" sz="36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98832" y="2492271"/>
            <a:ext cx="4676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a아시아헤드1" panose="02020600000000000000" pitchFamily="18" charset="-127"/>
                <a:ea typeface="아리따-돋움(TTF)-Medium" panose="02020603020101020101" pitchFamily="18" charset="-127"/>
              </a:rPr>
              <a:t>Samsung Software Academy For Youth</a:t>
            </a:r>
            <a:endParaRPr lang="ko-KR" altLang="en-US" sz="2000" dirty="0"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a아시아헤드1" panose="02020600000000000000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07688" y="5796624"/>
            <a:ext cx="14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임현아</a:t>
            </a:r>
            <a:endParaRPr lang="en-US" altLang="ko-KR" dirty="0"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r"/>
            <a:r>
              <a:rPr lang="en-US" altLang="ko-KR" sz="1400" dirty="0" err="1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lackadder ITC" panose="04020505051007020D02" pitchFamily="82" charset="0"/>
                <a:ea typeface="a아시아헤드1" panose="02020600000000000000" pitchFamily="18" charset="-127"/>
              </a:rPr>
              <a:t>LimHyunah</a:t>
            </a:r>
            <a:endParaRPr lang="en-US" altLang="ko-KR" sz="1400" dirty="0"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lackadder ITC" panose="04020505051007020D02" pitchFamily="82" charset="0"/>
              <a:ea typeface="a아시아헤드1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05749" y="3035080"/>
            <a:ext cx="3827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Web Project can be designed and implemented by understanding and utilizing Web Architecture. </a:t>
            </a:r>
          </a:p>
          <a:p>
            <a:pPr algn="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You can understand and utilize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Spring&amp;My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-</a:t>
            </a:r>
          </a:p>
          <a:p>
            <a:pPr algn="r"/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Batis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Framework, Spring Boot, and Vue.js. </a:t>
            </a:r>
          </a:p>
          <a:p>
            <a:pPr algn="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XML/JSON documents can be parsed </a:t>
            </a:r>
          </a:p>
          <a:p>
            <a:pPr algn="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with desired information.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0FC167-9A54-454D-935F-59946A1FE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407" y="3332145"/>
            <a:ext cx="1749198" cy="95410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06D7189-AF41-44AC-A6A8-7B3D7E1C703A}"/>
              </a:ext>
            </a:extLst>
          </p:cNvPr>
          <p:cNvSpPr/>
          <p:nvPr/>
        </p:nvSpPr>
        <p:spPr>
          <a:xfrm>
            <a:off x="9755913" y="5796624"/>
            <a:ext cx="8643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dirty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이기문</a:t>
            </a:r>
            <a:endParaRPr lang="en-US" altLang="ko-KR" dirty="0"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r"/>
            <a:r>
              <a:rPr lang="en-US" altLang="ko-KR" sz="1400" dirty="0" err="1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lackadder ITC" panose="04020505051007020D02" pitchFamily="82" charset="0"/>
                <a:ea typeface="a아시아헤드1" panose="02020600000000000000" pitchFamily="18" charset="-127"/>
              </a:rPr>
              <a:t>LeeGimun</a:t>
            </a:r>
            <a:endParaRPr lang="en-US" altLang="ko-KR" sz="1400" dirty="0"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lackadder ITC" panose="04020505051007020D02" pitchFamily="82" charset="0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909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0">
            <a:extLst>
              <a:ext uri="{FF2B5EF4-FFF2-40B4-BE49-F238E27FC236}">
                <a16:creationId xmlns:a16="http://schemas.microsoft.com/office/drawing/2014/main" id="{759130E9-B1BA-40FE-A924-36BA58C8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92" y="430480"/>
            <a:ext cx="6282857" cy="46460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5. </a:t>
            </a:r>
            <a:r>
              <a:rPr lang="ko-KR" altLang="en-US" sz="28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소감</a:t>
            </a:r>
            <a:r>
              <a:rPr lang="ko-KR" altLang="en-US" sz="2800" b="1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♡</a:t>
            </a:r>
            <a:r>
              <a:rPr lang="ko-KR" altLang="en-US" sz="28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소감</a:t>
            </a:r>
            <a:endParaRPr lang="ko-KR" altLang="en-US" sz="2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텍스트 개체 틀 21">
            <a:extLst>
              <a:ext uri="{FF2B5EF4-FFF2-40B4-BE49-F238E27FC236}">
                <a16:creationId xmlns:a16="http://schemas.microsoft.com/office/drawing/2014/main" id="{97241F42-2094-4FED-98F9-E3D4EAF82F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892" y="895082"/>
            <a:ext cx="3995738" cy="253374"/>
          </a:xfrm>
        </p:spPr>
        <p:txBody>
          <a:bodyPr/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안전 먹거리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Final Project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9DD8AA-CE82-4DA0-9DFD-C1C479D15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332" y="127866"/>
            <a:ext cx="554793" cy="30261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96CE2F5-6094-4983-AA51-B047AB15366D}"/>
              </a:ext>
            </a:extLst>
          </p:cNvPr>
          <p:cNvGrpSpPr/>
          <p:nvPr/>
        </p:nvGrpSpPr>
        <p:grpSpPr>
          <a:xfrm>
            <a:off x="850710" y="1787226"/>
            <a:ext cx="3667920" cy="2616740"/>
            <a:chOff x="850710" y="1787226"/>
            <a:chExt cx="3667920" cy="2616740"/>
          </a:xfrm>
        </p:grpSpPr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54C6F6D6-139E-4BA0-A50E-F88800B0381D}"/>
                </a:ext>
              </a:extLst>
            </p:cNvPr>
            <p:cNvSpPr/>
            <p:nvPr/>
          </p:nvSpPr>
          <p:spPr>
            <a:xfrm rot="9402654">
              <a:off x="3925123" y="3921366"/>
              <a:ext cx="374280" cy="482600"/>
            </a:xfrm>
            <a:prstGeom prst="triangl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257E0AA-131B-42AB-8FF2-4D2A03E6CF69}"/>
                </a:ext>
              </a:extLst>
            </p:cNvPr>
            <p:cNvGrpSpPr/>
            <p:nvPr/>
          </p:nvGrpSpPr>
          <p:grpSpPr>
            <a:xfrm>
              <a:off x="850710" y="1787226"/>
              <a:ext cx="3667920" cy="2273142"/>
              <a:chOff x="850710" y="1787226"/>
              <a:chExt cx="3667920" cy="2273142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3E4C7C8D-A8AC-47A9-853E-033DE6E90586}"/>
                  </a:ext>
                </a:extLst>
              </p:cNvPr>
              <p:cNvSpPr/>
              <p:nvPr/>
            </p:nvSpPr>
            <p:spPr>
              <a:xfrm>
                <a:off x="850710" y="1787226"/>
                <a:ext cx="3667920" cy="2273142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5E7893-57E9-4D8F-AD92-6F9C4CB1EF4F}"/>
                  </a:ext>
                </a:extLst>
              </p:cNvPr>
              <p:cNvSpPr txBox="1"/>
              <p:nvPr/>
            </p:nvSpPr>
            <p:spPr>
              <a:xfrm>
                <a:off x="957942" y="1917852"/>
                <a:ext cx="3560687" cy="2025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sz="1400" dirty="0">
                    <a:solidFill>
                      <a:srgbClr val="052B3D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항상 에너지 넘치고</a:t>
                </a:r>
                <a:r>
                  <a:rPr lang="en-US" altLang="ko-KR" sz="1400" dirty="0">
                    <a:solidFill>
                      <a:srgbClr val="052B3D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, </a:t>
                </a:r>
                <a:r>
                  <a:rPr lang="ko-KR" altLang="en-US" sz="1400" dirty="0">
                    <a:solidFill>
                      <a:srgbClr val="052B3D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열정 많은 </a:t>
                </a:r>
                <a:r>
                  <a:rPr lang="ko-KR" altLang="en-US" sz="1400" dirty="0" err="1">
                    <a:solidFill>
                      <a:srgbClr val="052B3D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현아랑</a:t>
                </a:r>
                <a:r>
                  <a:rPr lang="ko-KR" altLang="en-US" sz="1400" dirty="0">
                    <a:solidFill>
                      <a:srgbClr val="052B3D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함께 프로</a:t>
                </a:r>
                <a:endParaRPr lang="en-US" altLang="ko-KR" sz="14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sz="1400" dirty="0" err="1">
                    <a:solidFill>
                      <a:srgbClr val="052B3D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젝트를</a:t>
                </a:r>
                <a:r>
                  <a:rPr lang="ko-KR" altLang="en-US" sz="1400" dirty="0">
                    <a:solidFill>
                      <a:srgbClr val="052B3D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진행해서 너무 좋았습니다</a:t>
                </a:r>
                <a:r>
                  <a:rPr lang="en-US" altLang="ko-KR" sz="1400" dirty="0">
                    <a:solidFill>
                      <a:srgbClr val="052B3D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. </a:t>
                </a:r>
                <a:r>
                  <a:rPr lang="ko-KR" altLang="en-US" sz="1400" dirty="0">
                    <a:solidFill>
                      <a:srgbClr val="052B3D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그리고 면접으로 못 나왔을 때</a:t>
                </a:r>
                <a:r>
                  <a:rPr lang="en-US" altLang="ko-KR" sz="1400" dirty="0">
                    <a:solidFill>
                      <a:srgbClr val="052B3D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, UI</a:t>
                </a:r>
                <a:r>
                  <a:rPr lang="ko-KR" altLang="en-US" sz="1400" dirty="0">
                    <a:solidFill>
                      <a:srgbClr val="052B3D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작업부터 프로젝트 기능 개발까지 다 </a:t>
                </a:r>
                <a:r>
                  <a:rPr lang="ko-KR" altLang="en-US" sz="1400" dirty="0" err="1">
                    <a:solidFill>
                      <a:srgbClr val="052B3D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해놔서</a:t>
                </a:r>
                <a:r>
                  <a:rPr lang="ko-KR" altLang="en-US" sz="1400" dirty="0">
                    <a:solidFill>
                      <a:srgbClr val="052B3D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너무 미안하고 고마웠습니다</a:t>
                </a:r>
                <a:r>
                  <a:rPr lang="en-US" altLang="ko-KR" sz="1400" dirty="0">
                    <a:solidFill>
                      <a:srgbClr val="052B3D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. </a:t>
                </a:r>
              </a:p>
              <a:p>
                <a:pPr>
                  <a:lnSpc>
                    <a:spcPct val="130000"/>
                  </a:lnSpc>
                </a:pPr>
                <a:r>
                  <a:rPr lang="ko-KR" altLang="en-US" sz="1400" dirty="0">
                    <a:solidFill>
                      <a:srgbClr val="052B3D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마지막으로 한 학기동안 열심히 가르쳐 주신 선생님 너무 감사합니다</a:t>
                </a:r>
                <a:r>
                  <a:rPr lang="en-US" altLang="ko-KR" sz="1400" dirty="0">
                    <a:solidFill>
                      <a:srgbClr val="052B3D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. 2</a:t>
                </a:r>
                <a:r>
                  <a:rPr lang="ko-KR" altLang="en-US" sz="1400" dirty="0">
                    <a:solidFill>
                      <a:srgbClr val="052B3D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학기 때도 잘 부탁드립니다</a:t>
                </a:r>
                <a:r>
                  <a:rPr lang="en-US" altLang="ko-KR" sz="1400" dirty="0">
                    <a:solidFill>
                      <a:srgbClr val="052B3D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ko-KR" sz="1400" dirty="0">
                    <a:solidFill>
                      <a:srgbClr val="052B3D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                                                  </a:t>
                </a:r>
                <a:r>
                  <a:rPr lang="ko-KR" altLang="en-US" sz="1400" dirty="0">
                    <a:solidFill>
                      <a:srgbClr val="052B3D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이기문</a:t>
                </a:r>
                <a:endParaRPr lang="en-US" altLang="ko-KR" sz="14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6722B3B-012D-4158-8C29-ED5603B3997D}"/>
              </a:ext>
            </a:extLst>
          </p:cNvPr>
          <p:cNvGrpSpPr/>
          <p:nvPr/>
        </p:nvGrpSpPr>
        <p:grpSpPr>
          <a:xfrm>
            <a:off x="8040533" y="1191467"/>
            <a:ext cx="3667920" cy="2609459"/>
            <a:chOff x="8040533" y="1191467"/>
            <a:chExt cx="3667920" cy="2609459"/>
          </a:xfrm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348D4D56-9963-4DA6-9339-F20F6DCFBF77}"/>
                </a:ext>
              </a:extLst>
            </p:cNvPr>
            <p:cNvSpPr/>
            <p:nvPr/>
          </p:nvSpPr>
          <p:spPr>
            <a:xfrm rot="12564292">
              <a:off x="8209680" y="3318326"/>
              <a:ext cx="374280" cy="482600"/>
            </a:xfrm>
            <a:prstGeom prst="triangl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3421427-FF38-4B36-8187-C24B71124B19}"/>
                </a:ext>
              </a:extLst>
            </p:cNvPr>
            <p:cNvSpPr/>
            <p:nvPr/>
          </p:nvSpPr>
          <p:spPr>
            <a:xfrm>
              <a:off x="8040533" y="1191467"/>
              <a:ext cx="3667920" cy="2273142"/>
            </a:xfrm>
            <a:prstGeom prst="round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B54682-559A-4DB9-B9B9-A6AEF2BE7EA7}"/>
                </a:ext>
              </a:extLst>
            </p:cNvPr>
            <p:cNvSpPr txBox="1"/>
            <p:nvPr/>
          </p:nvSpPr>
          <p:spPr>
            <a:xfrm>
              <a:off x="8147765" y="1322093"/>
              <a:ext cx="3560687" cy="2025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4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뭐든 부탁하면 </a:t>
              </a:r>
              <a:r>
                <a:rPr lang="ko-KR" altLang="en-US" sz="1400" dirty="0" err="1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척척해내는</a:t>
              </a:r>
              <a:r>
                <a:rPr lang="ko-KR" altLang="en-US" sz="14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척척박사 </a:t>
              </a:r>
              <a:r>
                <a:rPr lang="ko-KR" altLang="en-US" sz="1400" dirty="0" err="1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기문이오빠랑</a:t>
              </a:r>
              <a:r>
                <a:rPr lang="ko-KR" altLang="en-US" sz="14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같이 프로젝트를 할 수 있어서 즐겁게 마칠 수 있었습니다</a:t>
              </a:r>
              <a:r>
                <a:rPr lang="en-US" altLang="ko-KR" sz="14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.</a:t>
              </a:r>
              <a:r>
                <a:rPr lang="ko-KR" altLang="en-US" sz="14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프로젝트 도중</a:t>
              </a:r>
              <a:r>
                <a:rPr lang="en-US" altLang="ko-KR" sz="14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, </a:t>
              </a:r>
              <a:r>
                <a:rPr lang="ko-KR" altLang="en-US" sz="14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어려운 부분도 많았고 이해가 안가는 부분도 많았지만 서로 의논하고 검색하면서 해결하기위해 노력했기에 결과와 상관없이 뿌듯한 시간이었습니다</a:t>
              </a:r>
              <a:r>
                <a:rPr lang="en-US" altLang="ko-KR" sz="14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.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4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                                                  </a:t>
              </a:r>
              <a:r>
                <a:rPr lang="ko-KR" altLang="en-US" sz="1400" dirty="0" err="1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임현아</a:t>
              </a:r>
              <a:endParaRPr lang="en-US" altLang="ko-KR" sz="14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C5EE5B-3E52-4756-84BC-1C6E6175C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9697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B17DCC-BC03-4606-9329-EAE91B07D119}"/>
              </a:ext>
            </a:extLst>
          </p:cNvPr>
          <p:cNvSpPr/>
          <p:nvPr/>
        </p:nvSpPr>
        <p:spPr>
          <a:xfrm>
            <a:off x="4245698" y="1663574"/>
            <a:ext cx="3700602" cy="3215614"/>
          </a:xfrm>
          <a:prstGeom prst="rect">
            <a:avLst/>
          </a:prstGeom>
          <a:noFill/>
          <a:ln w="38100">
            <a:solidFill>
              <a:srgbClr val="052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제목 20"/>
          <p:cNvSpPr>
            <a:spLocks noGrp="1"/>
          </p:cNvSpPr>
          <p:nvPr>
            <p:ph type="title"/>
          </p:nvPr>
        </p:nvSpPr>
        <p:spPr>
          <a:xfrm>
            <a:off x="4868347" y="2837476"/>
            <a:ext cx="2455304" cy="86360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altLang="ko-KR" sz="5000" dirty="0">
                <a:solidFill>
                  <a:srgbClr val="052B3D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Q &amp; A </a:t>
            </a:r>
            <a:endParaRPr lang="ko-KR" altLang="en-US" sz="5000" dirty="0">
              <a:solidFill>
                <a:srgbClr val="052B3D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F248B4D-CB4A-4D39-8EFB-39E4CAFDC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332" y="127866"/>
            <a:ext cx="554793" cy="30261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82B453-49E7-46EA-9B91-7F178E79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535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9FCDA8B-6EE3-41A9-A073-40B3BEE35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332" y="127866"/>
            <a:ext cx="554793" cy="30261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E915611-4438-490A-A322-1E81BA73E6C6}"/>
              </a:ext>
            </a:extLst>
          </p:cNvPr>
          <p:cNvGrpSpPr/>
          <p:nvPr/>
        </p:nvGrpSpPr>
        <p:grpSpPr>
          <a:xfrm>
            <a:off x="3995969" y="1317729"/>
            <a:ext cx="4200062" cy="3763695"/>
            <a:chOff x="3995969" y="1317729"/>
            <a:chExt cx="4200062" cy="3763695"/>
          </a:xfrm>
        </p:grpSpPr>
        <p:grpSp>
          <p:nvGrpSpPr>
            <p:cNvPr id="2" name="그룹 1"/>
            <p:cNvGrpSpPr/>
            <p:nvPr/>
          </p:nvGrpSpPr>
          <p:grpSpPr>
            <a:xfrm>
              <a:off x="3995969" y="2685721"/>
              <a:ext cx="4200062" cy="2395703"/>
              <a:chOff x="6733053" y="1872511"/>
              <a:chExt cx="4200062" cy="2395703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7706815" y="1872511"/>
                <a:ext cx="22525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600" dirty="0">
                    <a:gradFill>
                      <a:gsLst>
                        <a:gs pos="100000">
                          <a:srgbClr val="052B3D"/>
                        </a:gs>
                        <a:gs pos="0">
                          <a:srgbClr val="052B3D"/>
                        </a:gs>
                      </a:gsLst>
                      <a:lin ang="5400000" scaled="1"/>
                    </a:gra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감사합니다</a:t>
                </a:r>
                <a:r>
                  <a:rPr lang="en-US" altLang="ko-KR" sz="3600" dirty="0">
                    <a:gradFill>
                      <a:gsLst>
                        <a:gs pos="100000">
                          <a:srgbClr val="052B3D"/>
                        </a:gs>
                        <a:gs pos="0">
                          <a:srgbClr val="052B3D"/>
                        </a:gs>
                      </a:gsLst>
                      <a:lin ang="5400000" scaled="1"/>
                    </a:gra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.</a:t>
                </a:r>
                <a:endParaRPr lang="ko-KR" altLang="en-US" sz="3600" dirty="0">
                  <a:gradFill>
                    <a:gsLst>
                      <a:gs pos="100000">
                        <a:srgbClr val="052B3D"/>
                      </a:gs>
                      <a:gs pos="0">
                        <a:srgbClr val="052B3D"/>
                      </a:gs>
                    </a:gsLst>
                    <a:lin ang="5400000" scaled="1"/>
                  </a:gradFill>
                  <a:latin typeface="a아시아헤드2" panose="02020600000000000000" pitchFamily="18" charset="-127"/>
                  <a:ea typeface="a아시아헤드2" panose="02020600000000000000" pitchFamily="18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017363" y="2518842"/>
                <a:ext cx="363144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>
                        <a:lumMod val="65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Thank you for</a:t>
                </a:r>
              </a:p>
              <a:p>
                <a:r>
                  <a:rPr lang="en-US" altLang="ko-KR" sz="2000" dirty="0">
                    <a:solidFill>
                      <a:schemeClr val="bg1">
                        <a:lumMod val="65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listening to my presentation.</a:t>
                </a:r>
                <a:endPara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261463" y="3683438"/>
                <a:ext cx="11432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gradFill>
                      <a:gsLst>
                        <a:gs pos="100000">
                          <a:schemeClr val="tx1">
                            <a:lumMod val="50000"/>
                            <a:lumOff val="50000"/>
                          </a:schemeClr>
                        </a:gs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</a:gsLst>
                      <a:lin ang="5400000" scaled="1"/>
                    </a:gra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이기문 </a:t>
                </a:r>
                <a:r>
                  <a:rPr lang="ko-KR" altLang="en-US" sz="1400" dirty="0" err="1">
                    <a:gradFill>
                      <a:gsLst>
                        <a:gs pos="100000">
                          <a:schemeClr val="tx1">
                            <a:lumMod val="50000"/>
                            <a:lumOff val="50000"/>
                          </a:schemeClr>
                        </a:gs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</a:gsLst>
                      <a:lin ang="5400000" scaled="1"/>
                    </a:gra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임현아</a:t>
                </a:r>
                <a:endParaRPr lang="ko-KR" altLang="en-US" sz="1400" dirty="0">
                  <a:gradFill>
                    <a:gsLst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  <a:gs pos="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733053" y="3991215"/>
                <a:ext cx="42000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gradFill>
                      <a:gsLst>
                        <a:gs pos="100000">
                          <a:schemeClr val="tx1">
                            <a:lumMod val="50000"/>
                            <a:lumOff val="50000"/>
                          </a:schemeClr>
                        </a:gs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</a:gsLst>
                      <a:lin ang="5400000" scaled="1"/>
                    </a:gra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@Copyrighted by GH, All Rights reserved, </a:t>
                </a:r>
                <a:endParaRPr lang="ko-KR" altLang="en-US" sz="1200" dirty="0">
                  <a:gradFill>
                    <a:gsLst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  <a:gs pos="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2FE9B6D-6185-4F4E-8CD4-D8C9522A7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343"/>
            <a:stretch/>
          </p:blipFill>
          <p:spPr>
            <a:xfrm>
              <a:off x="5600890" y="1317729"/>
              <a:ext cx="990219" cy="1320212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9EDA95-0805-485E-9ABE-3B8E2D0D3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281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EF248B4D-CB4A-4D39-8EFB-39E4CAFDC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332" y="127866"/>
            <a:ext cx="554793" cy="302614"/>
          </a:xfrm>
          <a:prstGeom prst="rect">
            <a:avLst/>
          </a:prstGeom>
        </p:spPr>
      </p:pic>
      <p:sp>
        <p:nvSpPr>
          <p:cNvPr id="7" name="제목 20">
            <a:extLst>
              <a:ext uri="{FF2B5EF4-FFF2-40B4-BE49-F238E27FC236}">
                <a16:creationId xmlns:a16="http://schemas.microsoft.com/office/drawing/2014/main" id="{19B3F372-D179-442F-9171-5CCD28CF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92" y="430480"/>
            <a:ext cx="6282857" cy="46460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부록 </a:t>
            </a: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(Design) - Main</a:t>
            </a:r>
            <a:endParaRPr lang="ko-KR" altLang="en-US" sz="2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8" name="텍스트 개체 틀 21">
            <a:extLst>
              <a:ext uri="{FF2B5EF4-FFF2-40B4-BE49-F238E27FC236}">
                <a16:creationId xmlns:a16="http://schemas.microsoft.com/office/drawing/2014/main" id="{841E36BF-A4B3-4D29-9BCF-8F99D3792C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892" y="895082"/>
            <a:ext cx="3995738" cy="253374"/>
          </a:xfrm>
        </p:spPr>
        <p:txBody>
          <a:bodyPr/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안전 먹거리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Final Project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72B0DF-AD8C-4A11-AA30-55411C62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54DA24A-3FE5-465F-AC7B-5D360593A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345" y="1359684"/>
            <a:ext cx="9036404" cy="439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44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EF248B4D-CB4A-4D39-8EFB-39E4CAFDC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332" y="127866"/>
            <a:ext cx="554793" cy="302614"/>
          </a:xfrm>
          <a:prstGeom prst="rect">
            <a:avLst/>
          </a:prstGeom>
        </p:spPr>
      </p:pic>
      <p:sp>
        <p:nvSpPr>
          <p:cNvPr id="7" name="제목 20">
            <a:extLst>
              <a:ext uri="{FF2B5EF4-FFF2-40B4-BE49-F238E27FC236}">
                <a16:creationId xmlns:a16="http://schemas.microsoft.com/office/drawing/2014/main" id="{19B3F372-D179-442F-9171-5CCD28CF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92" y="430480"/>
            <a:ext cx="6282857" cy="46460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부록 </a:t>
            </a: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(Design) – Food List</a:t>
            </a:r>
            <a:endParaRPr lang="ko-KR" altLang="en-US" sz="2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8" name="텍스트 개체 틀 21">
            <a:extLst>
              <a:ext uri="{FF2B5EF4-FFF2-40B4-BE49-F238E27FC236}">
                <a16:creationId xmlns:a16="http://schemas.microsoft.com/office/drawing/2014/main" id="{841E36BF-A4B3-4D29-9BCF-8F99D3792C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892" y="895082"/>
            <a:ext cx="3995738" cy="253374"/>
          </a:xfrm>
        </p:spPr>
        <p:txBody>
          <a:bodyPr/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안전 먹거리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Final Project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72B0DF-AD8C-4A11-AA30-55411C62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E18044B-5C44-4BA9-A1E8-B3CDEF8C8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98" y="1359685"/>
            <a:ext cx="9034857" cy="446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25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EF248B4D-CB4A-4D39-8EFB-39E4CAFDC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332" y="127866"/>
            <a:ext cx="554793" cy="302614"/>
          </a:xfrm>
          <a:prstGeom prst="rect">
            <a:avLst/>
          </a:prstGeom>
        </p:spPr>
      </p:pic>
      <p:sp>
        <p:nvSpPr>
          <p:cNvPr id="7" name="제목 20">
            <a:extLst>
              <a:ext uri="{FF2B5EF4-FFF2-40B4-BE49-F238E27FC236}">
                <a16:creationId xmlns:a16="http://schemas.microsoft.com/office/drawing/2014/main" id="{19B3F372-D179-442F-9171-5CCD28CF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92" y="430480"/>
            <a:ext cx="6282857" cy="46460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부록 </a:t>
            </a: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(Design) – Food Detail</a:t>
            </a:r>
            <a:endParaRPr lang="ko-KR" altLang="en-US" sz="2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8" name="텍스트 개체 틀 21">
            <a:extLst>
              <a:ext uri="{FF2B5EF4-FFF2-40B4-BE49-F238E27FC236}">
                <a16:creationId xmlns:a16="http://schemas.microsoft.com/office/drawing/2014/main" id="{841E36BF-A4B3-4D29-9BCF-8F99D3792C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892" y="895082"/>
            <a:ext cx="3995738" cy="253374"/>
          </a:xfrm>
        </p:spPr>
        <p:txBody>
          <a:bodyPr/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안전 먹거리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Final Project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72B0DF-AD8C-4A11-AA30-55411C62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742AF252-B43A-4AA5-AD2D-E12C7A68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97" y="1359683"/>
            <a:ext cx="9131387" cy="446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59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EF248B4D-CB4A-4D39-8EFB-39E4CAFDC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332" y="127866"/>
            <a:ext cx="554793" cy="302614"/>
          </a:xfrm>
          <a:prstGeom prst="rect">
            <a:avLst/>
          </a:prstGeom>
        </p:spPr>
      </p:pic>
      <p:sp>
        <p:nvSpPr>
          <p:cNvPr id="7" name="제목 20">
            <a:extLst>
              <a:ext uri="{FF2B5EF4-FFF2-40B4-BE49-F238E27FC236}">
                <a16:creationId xmlns:a16="http://schemas.microsoft.com/office/drawing/2014/main" id="{19B3F372-D179-442F-9171-5CCD28CF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92" y="430480"/>
            <a:ext cx="7287608" cy="46460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부록 </a:t>
            </a: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(Design) – Real Ingestion Food List</a:t>
            </a:r>
            <a:endParaRPr lang="ko-KR" altLang="en-US" sz="2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8" name="텍스트 개체 틀 21">
            <a:extLst>
              <a:ext uri="{FF2B5EF4-FFF2-40B4-BE49-F238E27FC236}">
                <a16:creationId xmlns:a16="http://schemas.microsoft.com/office/drawing/2014/main" id="{841E36BF-A4B3-4D29-9BCF-8F99D3792C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892" y="895082"/>
            <a:ext cx="3995738" cy="253374"/>
          </a:xfrm>
        </p:spPr>
        <p:txBody>
          <a:bodyPr/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안전 먹거리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Final Project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72B0DF-AD8C-4A11-AA30-55411C62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E8D20799-E50B-4AC7-A247-1EE049564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97" y="1359683"/>
            <a:ext cx="9131387" cy="4462419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573ED6FC-3A8A-4661-BC32-B3862529C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54" y="1148456"/>
            <a:ext cx="4953691" cy="20481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99362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EF248B4D-CB4A-4D39-8EFB-39E4CAFDC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332" y="127866"/>
            <a:ext cx="554793" cy="302614"/>
          </a:xfrm>
          <a:prstGeom prst="rect">
            <a:avLst/>
          </a:prstGeom>
        </p:spPr>
      </p:pic>
      <p:sp>
        <p:nvSpPr>
          <p:cNvPr id="7" name="제목 20">
            <a:extLst>
              <a:ext uri="{FF2B5EF4-FFF2-40B4-BE49-F238E27FC236}">
                <a16:creationId xmlns:a16="http://schemas.microsoft.com/office/drawing/2014/main" id="{19B3F372-D179-442F-9171-5CCD28CF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92" y="430480"/>
            <a:ext cx="7916258" cy="46460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부록 </a:t>
            </a: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(Design) – Real Ingestion Food List Graph</a:t>
            </a:r>
            <a:endParaRPr lang="ko-KR" altLang="en-US" sz="2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8" name="텍스트 개체 틀 21">
            <a:extLst>
              <a:ext uri="{FF2B5EF4-FFF2-40B4-BE49-F238E27FC236}">
                <a16:creationId xmlns:a16="http://schemas.microsoft.com/office/drawing/2014/main" id="{841E36BF-A4B3-4D29-9BCF-8F99D3792C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892" y="895082"/>
            <a:ext cx="3995738" cy="253374"/>
          </a:xfrm>
        </p:spPr>
        <p:txBody>
          <a:bodyPr/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안전 먹거리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Final Project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72B0DF-AD8C-4A11-AA30-55411C62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13" name="그림 12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3CFFBBF3-1339-4F7C-AFA9-5043C0AA1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98" y="1359683"/>
            <a:ext cx="9097392" cy="446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92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EF248B4D-CB4A-4D39-8EFB-39E4CAFDC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332" y="127866"/>
            <a:ext cx="554793" cy="302614"/>
          </a:xfrm>
          <a:prstGeom prst="rect">
            <a:avLst/>
          </a:prstGeom>
        </p:spPr>
      </p:pic>
      <p:sp>
        <p:nvSpPr>
          <p:cNvPr id="7" name="제목 20">
            <a:extLst>
              <a:ext uri="{FF2B5EF4-FFF2-40B4-BE49-F238E27FC236}">
                <a16:creationId xmlns:a16="http://schemas.microsoft.com/office/drawing/2014/main" id="{19B3F372-D179-442F-9171-5CCD28CF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92" y="430480"/>
            <a:ext cx="9764108" cy="46460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부록 </a:t>
            </a: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(Design) – Best Real Ingestion Food List</a:t>
            </a:r>
            <a:endParaRPr lang="ko-KR" altLang="en-US" sz="2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8" name="텍스트 개체 틀 21">
            <a:extLst>
              <a:ext uri="{FF2B5EF4-FFF2-40B4-BE49-F238E27FC236}">
                <a16:creationId xmlns:a16="http://schemas.microsoft.com/office/drawing/2014/main" id="{841E36BF-A4B3-4D29-9BCF-8F99D3792C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892" y="895082"/>
            <a:ext cx="3995738" cy="253374"/>
          </a:xfrm>
        </p:spPr>
        <p:txBody>
          <a:bodyPr/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안전 먹거리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Final Project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72B0DF-AD8C-4A11-AA30-55411C62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2B20157-D7DB-4A7B-A804-D1B761EFD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98" y="1359683"/>
            <a:ext cx="9097392" cy="447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81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EF248B4D-CB4A-4D39-8EFB-39E4CAFDC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332" y="127866"/>
            <a:ext cx="554793" cy="302614"/>
          </a:xfrm>
          <a:prstGeom prst="rect">
            <a:avLst/>
          </a:prstGeom>
        </p:spPr>
      </p:pic>
      <p:sp>
        <p:nvSpPr>
          <p:cNvPr id="7" name="제목 20">
            <a:extLst>
              <a:ext uri="{FF2B5EF4-FFF2-40B4-BE49-F238E27FC236}">
                <a16:creationId xmlns:a16="http://schemas.microsoft.com/office/drawing/2014/main" id="{19B3F372-D179-442F-9171-5CCD28CF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92" y="430480"/>
            <a:ext cx="9764108" cy="46460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부록 </a:t>
            </a: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(Design) – Wish List</a:t>
            </a:r>
            <a:endParaRPr lang="ko-KR" altLang="en-US" sz="2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8" name="텍스트 개체 틀 21">
            <a:extLst>
              <a:ext uri="{FF2B5EF4-FFF2-40B4-BE49-F238E27FC236}">
                <a16:creationId xmlns:a16="http://schemas.microsoft.com/office/drawing/2014/main" id="{841E36BF-A4B3-4D29-9BCF-8F99D3792C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892" y="895082"/>
            <a:ext cx="3995738" cy="253374"/>
          </a:xfrm>
        </p:spPr>
        <p:txBody>
          <a:bodyPr/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안전 먹거리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Final Project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72B0DF-AD8C-4A11-AA30-55411C62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96435357-7588-4AD6-B66C-5ABF1F151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10" y="1359683"/>
            <a:ext cx="9158380" cy="448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70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자유형 26"/>
          <p:cNvSpPr/>
          <p:nvPr/>
        </p:nvSpPr>
        <p:spPr>
          <a:xfrm>
            <a:off x="4939445" y="1900452"/>
            <a:ext cx="1016233" cy="615912"/>
          </a:xfrm>
          <a:custGeom>
            <a:avLst/>
            <a:gdLst>
              <a:gd name="connsiteX0" fmla="*/ 1800319 w 1800319"/>
              <a:gd name="connsiteY0" fmla="*/ 0 h 1091125"/>
              <a:gd name="connsiteX1" fmla="*/ 1800319 w 1800319"/>
              <a:gd name="connsiteY1" fmla="*/ 489894 h 1091125"/>
              <a:gd name="connsiteX2" fmla="*/ 1674446 w 1800319"/>
              <a:gd name="connsiteY2" fmla="*/ 496249 h 1091125"/>
              <a:gd name="connsiteX3" fmla="*/ 402907 w 1800319"/>
              <a:gd name="connsiteY3" fmla="*/ 1038825 h 1091125"/>
              <a:gd name="connsiteX4" fmla="*/ 346365 w 1800319"/>
              <a:gd name="connsiteY4" fmla="*/ 1091125 h 1091125"/>
              <a:gd name="connsiteX5" fmla="*/ 0 w 1800319"/>
              <a:gd name="connsiteY5" fmla="*/ 744760 h 1091125"/>
              <a:gd name="connsiteX6" fmla="*/ 85794 w 1800319"/>
              <a:gd name="connsiteY6" fmla="*/ 665401 h 1091125"/>
              <a:gd name="connsiteX7" fmla="*/ 1624356 w 1800319"/>
              <a:gd name="connsiteY7" fmla="*/ 8886 h 1091125"/>
              <a:gd name="connsiteX8" fmla="*/ 1800319 w 1800319"/>
              <a:gd name="connsiteY8" fmla="*/ 0 h 109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319" h="1091125">
                <a:moveTo>
                  <a:pt x="1800319" y="0"/>
                </a:moveTo>
                <a:lnTo>
                  <a:pt x="1800319" y="489894"/>
                </a:lnTo>
                <a:lnTo>
                  <a:pt x="1674446" y="496249"/>
                </a:lnTo>
                <a:cubicBezTo>
                  <a:pt x="1191963" y="545248"/>
                  <a:pt x="752946" y="741277"/>
                  <a:pt x="402907" y="1038825"/>
                </a:cubicBezTo>
                <a:lnTo>
                  <a:pt x="346365" y="1091125"/>
                </a:lnTo>
                <a:lnTo>
                  <a:pt x="0" y="744760"/>
                </a:lnTo>
                <a:lnTo>
                  <a:pt x="85794" y="665401"/>
                </a:lnTo>
                <a:cubicBezTo>
                  <a:pt x="509342" y="305369"/>
                  <a:pt x="1040552" y="68174"/>
                  <a:pt x="1624356" y="8886"/>
                </a:cubicBezTo>
                <a:lnTo>
                  <a:pt x="1800319" y="0"/>
                </a:lnTo>
                <a:close/>
              </a:path>
            </a:pathLst>
          </a:custGeom>
          <a:solidFill>
            <a:srgbClr val="052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8" name="자유형 27"/>
          <p:cNvSpPr/>
          <p:nvPr/>
        </p:nvSpPr>
        <p:spPr>
          <a:xfrm>
            <a:off x="6082846" y="1900452"/>
            <a:ext cx="1017127" cy="615372"/>
          </a:xfrm>
          <a:custGeom>
            <a:avLst/>
            <a:gdLst>
              <a:gd name="connsiteX0" fmla="*/ 0 w 1801904"/>
              <a:gd name="connsiteY0" fmla="*/ 0 h 1090169"/>
              <a:gd name="connsiteX1" fmla="*/ 175962 w 1801904"/>
              <a:gd name="connsiteY1" fmla="*/ 8886 h 1090169"/>
              <a:gd name="connsiteX2" fmla="*/ 1797782 w 1801904"/>
              <a:gd name="connsiteY2" fmla="*/ 739029 h 1090169"/>
              <a:gd name="connsiteX3" fmla="*/ 1801904 w 1801904"/>
              <a:gd name="connsiteY3" fmla="*/ 743176 h 1090169"/>
              <a:gd name="connsiteX4" fmla="*/ 1454911 w 1801904"/>
              <a:gd name="connsiteY4" fmla="*/ 1090169 h 1090169"/>
              <a:gd name="connsiteX5" fmla="*/ 1305471 w 1801904"/>
              <a:gd name="connsiteY5" fmla="*/ 964579 h 1090169"/>
              <a:gd name="connsiteX6" fmla="*/ 125875 w 1801904"/>
              <a:gd name="connsiteY6" fmla="*/ 496249 h 1090169"/>
              <a:gd name="connsiteX7" fmla="*/ 0 w 1801904"/>
              <a:gd name="connsiteY7" fmla="*/ 489894 h 1090169"/>
              <a:gd name="connsiteX8" fmla="*/ 0 w 1801904"/>
              <a:gd name="connsiteY8" fmla="*/ 0 h 109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1904" h="1090169">
                <a:moveTo>
                  <a:pt x="0" y="0"/>
                </a:moveTo>
                <a:lnTo>
                  <a:pt x="175962" y="8886"/>
                </a:lnTo>
                <a:cubicBezTo>
                  <a:pt x="798687" y="72127"/>
                  <a:pt x="1361571" y="337786"/>
                  <a:pt x="1797782" y="739029"/>
                </a:cubicBezTo>
                <a:lnTo>
                  <a:pt x="1801904" y="743176"/>
                </a:lnTo>
                <a:lnTo>
                  <a:pt x="1454911" y="1090169"/>
                </a:lnTo>
                <a:lnTo>
                  <a:pt x="1305471" y="964579"/>
                </a:lnTo>
                <a:cubicBezTo>
                  <a:pt x="971795" y="708753"/>
                  <a:pt x="567002" y="541048"/>
                  <a:pt x="125875" y="496249"/>
                </a:cubicBezTo>
                <a:lnTo>
                  <a:pt x="0" y="489894"/>
                </a:lnTo>
                <a:lnTo>
                  <a:pt x="0" y="0"/>
                </a:lnTo>
                <a:close/>
              </a:path>
            </a:pathLst>
          </a:custGeom>
          <a:solidFill>
            <a:srgbClr val="7E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6994260" y="2410145"/>
            <a:ext cx="615339" cy="1016860"/>
          </a:xfrm>
          <a:custGeom>
            <a:avLst/>
            <a:gdLst>
              <a:gd name="connsiteX0" fmla="*/ 346106 w 1090111"/>
              <a:gd name="connsiteY0" fmla="*/ 0 h 1801429"/>
              <a:gd name="connsiteX1" fmla="*/ 362155 w 1090111"/>
              <a:gd name="connsiteY1" fmla="*/ 16144 h 1801429"/>
              <a:gd name="connsiteX2" fmla="*/ 1082622 w 1090111"/>
              <a:gd name="connsiteY2" fmla="*/ 1643275 h 1801429"/>
              <a:gd name="connsiteX3" fmla="*/ 1090111 w 1090111"/>
              <a:gd name="connsiteY3" fmla="*/ 1801429 h 1801429"/>
              <a:gd name="connsiteX4" fmla="*/ 600885 w 1090111"/>
              <a:gd name="connsiteY4" fmla="*/ 1801429 h 1801429"/>
              <a:gd name="connsiteX5" fmla="*/ 597425 w 1090111"/>
              <a:gd name="connsiteY5" fmla="*/ 1717941 h 1801429"/>
              <a:gd name="connsiteX6" fmla="*/ 133675 w 1090111"/>
              <a:gd name="connsiteY6" fmla="*/ 507108 h 1801429"/>
              <a:gd name="connsiteX7" fmla="*/ 0 w 1090111"/>
              <a:gd name="connsiteY7" fmla="*/ 346106 h 1801429"/>
              <a:gd name="connsiteX8" fmla="*/ 346106 w 1090111"/>
              <a:gd name="connsiteY8" fmla="*/ 0 h 180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111" h="1801429">
                <a:moveTo>
                  <a:pt x="346106" y="0"/>
                </a:moveTo>
                <a:lnTo>
                  <a:pt x="362155" y="16144"/>
                </a:lnTo>
                <a:cubicBezTo>
                  <a:pt x="760809" y="454762"/>
                  <a:pt x="1023243" y="1019417"/>
                  <a:pt x="1082622" y="1643275"/>
                </a:cubicBezTo>
                <a:lnTo>
                  <a:pt x="1090111" y="1801429"/>
                </a:lnTo>
                <a:lnTo>
                  <a:pt x="600885" y="1801429"/>
                </a:lnTo>
                <a:lnTo>
                  <a:pt x="597425" y="1717941"/>
                </a:lnTo>
                <a:cubicBezTo>
                  <a:pt x="559745" y="1265290"/>
                  <a:pt x="392827" y="849345"/>
                  <a:pt x="133675" y="507108"/>
                </a:cubicBezTo>
                <a:lnTo>
                  <a:pt x="0" y="346106"/>
                </a:lnTo>
                <a:lnTo>
                  <a:pt x="346106" y="0"/>
                </a:lnTo>
                <a:close/>
              </a:path>
            </a:pathLst>
          </a:custGeom>
          <a:solidFill>
            <a:srgbClr val="65A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4428925" y="2410756"/>
            <a:ext cx="616146" cy="1016248"/>
          </a:xfrm>
          <a:custGeom>
            <a:avLst/>
            <a:gdLst>
              <a:gd name="connsiteX0" fmla="*/ 745089 w 1091541"/>
              <a:gd name="connsiteY0" fmla="*/ 0 h 1800346"/>
              <a:gd name="connsiteX1" fmla="*/ 1091541 w 1091541"/>
              <a:gd name="connsiteY1" fmla="*/ 346452 h 1800346"/>
              <a:gd name="connsiteX2" fmla="*/ 1030142 w 1091541"/>
              <a:gd name="connsiteY2" fmla="*/ 413629 h 1800346"/>
              <a:gd name="connsiteX3" fmla="*/ 495156 w 1091541"/>
              <a:gd name="connsiteY3" fmla="*/ 1689190 h 1800346"/>
              <a:gd name="connsiteX4" fmla="*/ 489893 w 1091541"/>
              <a:gd name="connsiteY4" fmla="*/ 1800346 h 1800346"/>
              <a:gd name="connsiteX5" fmla="*/ 0 w 1091541"/>
              <a:gd name="connsiteY5" fmla="*/ 1800346 h 1800346"/>
              <a:gd name="connsiteX6" fmla="*/ 7488 w 1091541"/>
              <a:gd name="connsiteY6" fmla="*/ 1642192 h 1800346"/>
              <a:gd name="connsiteX7" fmla="*/ 654821 w 1091541"/>
              <a:gd name="connsiteY7" fmla="*/ 98763 h 1800346"/>
              <a:gd name="connsiteX8" fmla="*/ 745089 w 1091541"/>
              <a:gd name="connsiteY8" fmla="*/ 0 h 180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1541" h="1800346">
                <a:moveTo>
                  <a:pt x="745089" y="0"/>
                </a:moveTo>
                <a:lnTo>
                  <a:pt x="1091541" y="346452"/>
                </a:lnTo>
                <a:lnTo>
                  <a:pt x="1030142" y="413629"/>
                </a:lnTo>
                <a:cubicBezTo>
                  <a:pt x="734662" y="765472"/>
                  <a:pt x="541163" y="1205829"/>
                  <a:pt x="495156" y="1689190"/>
                </a:cubicBezTo>
                <a:lnTo>
                  <a:pt x="489893" y="1800346"/>
                </a:lnTo>
                <a:lnTo>
                  <a:pt x="0" y="1800346"/>
                </a:lnTo>
                <a:lnTo>
                  <a:pt x="7488" y="1642192"/>
                </a:lnTo>
                <a:cubicBezTo>
                  <a:pt x="63156" y="1057325"/>
                  <a:pt x="297290" y="524492"/>
                  <a:pt x="654821" y="98763"/>
                </a:cubicBezTo>
                <a:lnTo>
                  <a:pt x="745089" y="0"/>
                </a:lnTo>
                <a:close/>
              </a:path>
            </a:pathLst>
          </a:custGeom>
          <a:solidFill>
            <a:srgbClr val="335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31" name="자유형 30"/>
          <p:cNvSpPr/>
          <p:nvPr/>
        </p:nvSpPr>
        <p:spPr>
          <a:xfrm>
            <a:off x="4428925" y="3554175"/>
            <a:ext cx="615339" cy="1016860"/>
          </a:xfrm>
          <a:custGeom>
            <a:avLst/>
            <a:gdLst>
              <a:gd name="connsiteX0" fmla="*/ 0 w 1090111"/>
              <a:gd name="connsiteY0" fmla="*/ 0 h 1801429"/>
              <a:gd name="connsiteX1" fmla="*/ 489227 w 1090111"/>
              <a:gd name="connsiteY1" fmla="*/ 0 h 1801429"/>
              <a:gd name="connsiteX2" fmla="*/ 492688 w 1090111"/>
              <a:gd name="connsiteY2" fmla="*/ 83490 h 1801429"/>
              <a:gd name="connsiteX3" fmla="*/ 956438 w 1090111"/>
              <a:gd name="connsiteY3" fmla="*/ 1294322 h 1801429"/>
              <a:gd name="connsiteX4" fmla="*/ 1090111 w 1090111"/>
              <a:gd name="connsiteY4" fmla="*/ 1455323 h 1801429"/>
              <a:gd name="connsiteX5" fmla="*/ 744005 w 1090111"/>
              <a:gd name="connsiteY5" fmla="*/ 1801429 h 1801429"/>
              <a:gd name="connsiteX6" fmla="*/ 727956 w 1090111"/>
              <a:gd name="connsiteY6" fmla="*/ 1785285 h 1801429"/>
              <a:gd name="connsiteX7" fmla="*/ 7488 w 1090111"/>
              <a:gd name="connsiteY7" fmla="*/ 158154 h 1801429"/>
              <a:gd name="connsiteX8" fmla="*/ 0 w 1090111"/>
              <a:gd name="connsiteY8" fmla="*/ 0 h 180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111" h="1801429">
                <a:moveTo>
                  <a:pt x="0" y="0"/>
                </a:moveTo>
                <a:lnTo>
                  <a:pt x="489227" y="0"/>
                </a:lnTo>
                <a:lnTo>
                  <a:pt x="492688" y="83490"/>
                </a:lnTo>
                <a:cubicBezTo>
                  <a:pt x="530368" y="536140"/>
                  <a:pt x="697285" y="952085"/>
                  <a:pt x="956438" y="1294322"/>
                </a:cubicBezTo>
                <a:lnTo>
                  <a:pt x="1090111" y="1455323"/>
                </a:lnTo>
                <a:lnTo>
                  <a:pt x="744005" y="1801429"/>
                </a:lnTo>
                <a:lnTo>
                  <a:pt x="727956" y="1785285"/>
                </a:lnTo>
                <a:cubicBezTo>
                  <a:pt x="329301" y="1346667"/>
                  <a:pt x="66867" y="782012"/>
                  <a:pt x="7488" y="158154"/>
                </a:cubicBez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6993454" y="3554175"/>
            <a:ext cx="616145" cy="1016248"/>
          </a:xfrm>
          <a:custGeom>
            <a:avLst/>
            <a:gdLst>
              <a:gd name="connsiteX0" fmla="*/ 601648 w 1091539"/>
              <a:gd name="connsiteY0" fmla="*/ 0 h 1800345"/>
              <a:gd name="connsiteX1" fmla="*/ 1091539 w 1091539"/>
              <a:gd name="connsiteY1" fmla="*/ 0 h 1800345"/>
              <a:gd name="connsiteX2" fmla="*/ 1084050 w 1091539"/>
              <a:gd name="connsiteY2" fmla="*/ 158154 h 1800345"/>
              <a:gd name="connsiteX3" fmla="*/ 436718 w 1091539"/>
              <a:gd name="connsiteY3" fmla="*/ 1701583 h 1800345"/>
              <a:gd name="connsiteX4" fmla="*/ 346450 w 1091539"/>
              <a:gd name="connsiteY4" fmla="*/ 1800345 h 1800345"/>
              <a:gd name="connsiteX5" fmla="*/ 0 w 1091539"/>
              <a:gd name="connsiteY5" fmla="*/ 1453895 h 1800345"/>
              <a:gd name="connsiteX6" fmla="*/ 61399 w 1091539"/>
              <a:gd name="connsiteY6" fmla="*/ 1386718 h 1800345"/>
              <a:gd name="connsiteX7" fmla="*/ 596385 w 1091539"/>
              <a:gd name="connsiteY7" fmla="*/ 111157 h 1800345"/>
              <a:gd name="connsiteX8" fmla="*/ 601648 w 1091539"/>
              <a:gd name="connsiteY8" fmla="*/ 0 h 1800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1539" h="1800345">
                <a:moveTo>
                  <a:pt x="601648" y="0"/>
                </a:moveTo>
                <a:lnTo>
                  <a:pt x="1091539" y="0"/>
                </a:lnTo>
                <a:lnTo>
                  <a:pt x="1084050" y="158154"/>
                </a:lnTo>
                <a:cubicBezTo>
                  <a:pt x="1028382" y="743021"/>
                  <a:pt x="794248" y="1275853"/>
                  <a:pt x="436718" y="1701583"/>
                </a:cubicBezTo>
                <a:lnTo>
                  <a:pt x="346450" y="1800345"/>
                </a:lnTo>
                <a:lnTo>
                  <a:pt x="0" y="1453895"/>
                </a:lnTo>
                <a:lnTo>
                  <a:pt x="61399" y="1386718"/>
                </a:lnTo>
                <a:cubicBezTo>
                  <a:pt x="356879" y="1034876"/>
                  <a:pt x="550378" y="594518"/>
                  <a:pt x="596385" y="111157"/>
                </a:cubicBezTo>
                <a:lnTo>
                  <a:pt x="601648" y="0"/>
                </a:lnTo>
                <a:close/>
              </a:path>
            </a:pathLst>
          </a:custGeom>
          <a:solidFill>
            <a:srgbClr val="335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6082846" y="4464816"/>
            <a:ext cx="1016233" cy="615911"/>
          </a:xfrm>
          <a:custGeom>
            <a:avLst/>
            <a:gdLst>
              <a:gd name="connsiteX0" fmla="*/ 1453956 w 1800319"/>
              <a:gd name="connsiteY0" fmla="*/ 0 h 1091123"/>
              <a:gd name="connsiteX1" fmla="*/ 1800319 w 1800319"/>
              <a:gd name="connsiteY1" fmla="*/ 346363 h 1091123"/>
              <a:gd name="connsiteX2" fmla="*/ 1714525 w 1800319"/>
              <a:gd name="connsiteY2" fmla="*/ 425722 h 1091123"/>
              <a:gd name="connsiteX3" fmla="*/ 175962 w 1800319"/>
              <a:gd name="connsiteY3" fmla="*/ 1082238 h 1091123"/>
              <a:gd name="connsiteX4" fmla="*/ 0 w 1800319"/>
              <a:gd name="connsiteY4" fmla="*/ 1091123 h 1091123"/>
              <a:gd name="connsiteX5" fmla="*/ 0 w 1800319"/>
              <a:gd name="connsiteY5" fmla="*/ 601232 h 1091123"/>
              <a:gd name="connsiteX6" fmla="*/ 125875 w 1800319"/>
              <a:gd name="connsiteY6" fmla="*/ 594876 h 1091123"/>
              <a:gd name="connsiteX7" fmla="*/ 1397414 w 1800319"/>
              <a:gd name="connsiteY7" fmla="*/ 52301 h 1091123"/>
              <a:gd name="connsiteX8" fmla="*/ 1453956 w 1800319"/>
              <a:gd name="connsiteY8" fmla="*/ 0 h 1091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319" h="1091123">
                <a:moveTo>
                  <a:pt x="1453956" y="0"/>
                </a:moveTo>
                <a:lnTo>
                  <a:pt x="1800319" y="346363"/>
                </a:lnTo>
                <a:lnTo>
                  <a:pt x="1714525" y="425722"/>
                </a:lnTo>
                <a:cubicBezTo>
                  <a:pt x="1290977" y="785754"/>
                  <a:pt x="759766" y="1022949"/>
                  <a:pt x="175962" y="1082238"/>
                </a:cubicBezTo>
                <a:lnTo>
                  <a:pt x="0" y="1091123"/>
                </a:lnTo>
                <a:lnTo>
                  <a:pt x="0" y="601232"/>
                </a:lnTo>
                <a:lnTo>
                  <a:pt x="125875" y="594876"/>
                </a:lnTo>
                <a:cubicBezTo>
                  <a:pt x="608357" y="545877"/>
                  <a:pt x="1047374" y="349848"/>
                  <a:pt x="1397414" y="52301"/>
                </a:cubicBezTo>
                <a:lnTo>
                  <a:pt x="1453956" y="0"/>
                </a:lnTo>
                <a:close/>
              </a:path>
            </a:pathLst>
          </a:custGeom>
          <a:solidFill>
            <a:srgbClr val="052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34" name="자유형 33"/>
          <p:cNvSpPr/>
          <p:nvPr/>
        </p:nvSpPr>
        <p:spPr>
          <a:xfrm>
            <a:off x="4938550" y="4465355"/>
            <a:ext cx="1017127" cy="615371"/>
          </a:xfrm>
          <a:custGeom>
            <a:avLst/>
            <a:gdLst>
              <a:gd name="connsiteX0" fmla="*/ 346993 w 1801904"/>
              <a:gd name="connsiteY0" fmla="*/ 0 h 1090168"/>
              <a:gd name="connsiteX1" fmla="*/ 496434 w 1801904"/>
              <a:gd name="connsiteY1" fmla="*/ 125592 h 1090168"/>
              <a:gd name="connsiteX2" fmla="*/ 1676031 w 1801904"/>
              <a:gd name="connsiteY2" fmla="*/ 593921 h 1090168"/>
              <a:gd name="connsiteX3" fmla="*/ 1801904 w 1801904"/>
              <a:gd name="connsiteY3" fmla="*/ 600277 h 1090168"/>
              <a:gd name="connsiteX4" fmla="*/ 1801904 w 1801904"/>
              <a:gd name="connsiteY4" fmla="*/ 1090168 h 1090168"/>
              <a:gd name="connsiteX5" fmla="*/ 1625941 w 1801904"/>
              <a:gd name="connsiteY5" fmla="*/ 1081283 h 1090168"/>
              <a:gd name="connsiteX6" fmla="*/ 4121 w 1801904"/>
              <a:gd name="connsiteY6" fmla="*/ 351139 h 1090168"/>
              <a:gd name="connsiteX7" fmla="*/ 0 w 1801904"/>
              <a:gd name="connsiteY7" fmla="*/ 346993 h 1090168"/>
              <a:gd name="connsiteX8" fmla="*/ 346993 w 1801904"/>
              <a:gd name="connsiteY8" fmla="*/ 0 h 109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1904" h="1090168">
                <a:moveTo>
                  <a:pt x="346993" y="0"/>
                </a:moveTo>
                <a:lnTo>
                  <a:pt x="496434" y="125592"/>
                </a:lnTo>
                <a:cubicBezTo>
                  <a:pt x="830111" y="381418"/>
                  <a:pt x="1234904" y="549122"/>
                  <a:pt x="1676031" y="593921"/>
                </a:cubicBezTo>
                <a:lnTo>
                  <a:pt x="1801904" y="600277"/>
                </a:lnTo>
                <a:lnTo>
                  <a:pt x="1801904" y="1090168"/>
                </a:lnTo>
                <a:lnTo>
                  <a:pt x="1625941" y="1081283"/>
                </a:lnTo>
                <a:cubicBezTo>
                  <a:pt x="1003217" y="1018042"/>
                  <a:pt x="440332" y="752383"/>
                  <a:pt x="4121" y="351139"/>
                </a:cubicBezTo>
                <a:lnTo>
                  <a:pt x="0" y="346993"/>
                </a:lnTo>
                <a:lnTo>
                  <a:pt x="346993" y="0"/>
                </a:lnTo>
                <a:close/>
              </a:path>
            </a:pathLst>
          </a:custGeom>
          <a:solidFill>
            <a:srgbClr val="7E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35" name="자유형 34"/>
          <p:cNvSpPr/>
          <p:nvPr/>
        </p:nvSpPr>
        <p:spPr>
          <a:xfrm>
            <a:off x="4010626" y="2001756"/>
            <a:ext cx="1118981" cy="500939"/>
          </a:xfrm>
          <a:custGeom>
            <a:avLst/>
            <a:gdLst>
              <a:gd name="connsiteX0" fmla="*/ 1638300 w 1638300"/>
              <a:gd name="connsiteY0" fmla="*/ 733425 h 733425"/>
              <a:gd name="connsiteX1" fmla="*/ 904875 w 1638300"/>
              <a:gd name="connsiteY1" fmla="*/ 0 h 733425"/>
              <a:gd name="connsiteX2" fmla="*/ 0 w 1638300"/>
              <a:gd name="connsiteY2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8300" h="733425">
                <a:moveTo>
                  <a:pt x="1638300" y="733425"/>
                </a:moveTo>
                <a:lnTo>
                  <a:pt x="90487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52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36" name="자유형 35"/>
          <p:cNvSpPr/>
          <p:nvPr/>
        </p:nvSpPr>
        <p:spPr>
          <a:xfrm flipH="1">
            <a:off x="6902375" y="2001756"/>
            <a:ext cx="1118981" cy="500939"/>
          </a:xfrm>
          <a:custGeom>
            <a:avLst/>
            <a:gdLst>
              <a:gd name="connsiteX0" fmla="*/ 1638300 w 1638300"/>
              <a:gd name="connsiteY0" fmla="*/ 733425 h 733425"/>
              <a:gd name="connsiteX1" fmla="*/ 904875 w 1638300"/>
              <a:gd name="connsiteY1" fmla="*/ 0 h 733425"/>
              <a:gd name="connsiteX2" fmla="*/ 0 w 1638300"/>
              <a:gd name="connsiteY2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8300" h="733425">
                <a:moveTo>
                  <a:pt x="1638300" y="733425"/>
                </a:moveTo>
                <a:lnTo>
                  <a:pt x="90487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7ED6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37" name="자유형 36"/>
          <p:cNvSpPr/>
          <p:nvPr/>
        </p:nvSpPr>
        <p:spPr>
          <a:xfrm rot="10800000">
            <a:off x="6902375" y="4465937"/>
            <a:ext cx="1118981" cy="500939"/>
          </a:xfrm>
          <a:custGeom>
            <a:avLst/>
            <a:gdLst>
              <a:gd name="connsiteX0" fmla="*/ 1638300 w 1638300"/>
              <a:gd name="connsiteY0" fmla="*/ 733425 h 733425"/>
              <a:gd name="connsiteX1" fmla="*/ 904875 w 1638300"/>
              <a:gd name="connsiteY1" fmla="*/ 0 h 733425"/>
              <a:gd name="connsiteX2" fmla="*/ 0 w 1638300"/>
              <a:gd name="connsiteY2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8300" h="733425">
                <a:moveTo>
                  <a:pt x="1638300" y="733425"/>
                </a:moveTo>
                <a:lnTo>
                  <a:pt x="90487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52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38" name="자유형 37"/>
          <p:cNvSpPr/>
          <p:nvPr/>
        </p:nvSpPr>
        <p:spPr>
          <a:xfrm rot="10800000" flipH="1">
            <a:off x="4017132" y="4465937"/>
            <a:ext cx="1118981" cy="500939"/>
          </a:xfrm>
          <a:custGeom>
            <a:avLst/>
            <a:gdLst>
              <a:gd name="connsiteX0" fmla="*/ 1638300 w 1638300"/>
              <a:gd name="connsiteY0" fmla="*/ 733425 h 733425"/>
              <a:gd name="connsiteX1" fmla="*/ 904875 w 1638300"/>
              <a:gd name="connsiteY1" fmla="*/ 0 h 733425"/>
              <a:gd name="connsiteX2" fmla="*/ 0 w 1638300"/>
              <a:gd name="connsiteY2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8300" h="733425">
                <a:moveTo>
                  <a:pt x="1638300" y="733425"/>
                </a:moveTo>
                <a:lnTo>
                  <a:pt x="90487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7ED6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39" name="자유형 38"/>
          <p:cNvSpPr/>
          <p:nvPr/>
        </p:nvSpPr>
        <p:spPr>
          <a:xfrm>
            <a:off x="3995988" y="3425532"/>
            <a:ext cx="709122" cy="0"/>
          </a:xfrm>
          <a:custGeom>
            <a:avLst/>
            <a:gdLst>
              <a:gd name="connsiteX0" fmla="*/ 1038225 w 1038225"/>
              <a:gd name="connsiteY0" fmla="*/ 0 h 0"/>
              <a:gd name="connsiteX1" fmla="*/ 0 w 10382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8225">
                <a:moveTo>
                  <a:pt x="1038225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33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40" name="자유형 39"/>
          <p:cNvSpPr/>
          <p:nvPr/>
        </p:nvSpPr>
        <p:spPr>
          <a:xfrm>
            <a:off x="7326908" y="3554175"/>
            <a:ext cx="709122" cy="0"/>
          </a:xfrm>
          <a:custGeom>
            <a:avLst/>
            <a:gdLst>
              <a:gd name="connsiteX0" fmla="*/ 1038225 w 1038225"/>
              <a:gd name="connsiteY0" fmla="*/ 0 h 0"/>
              <a:gd name="connsiteX1" fmla="*/ 0 w 10382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8225">
                <a:moveTo>
                  <a:pt x="1038225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33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28452" y="1821060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1. 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프로젝트 소개 및 개발 환경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98285" y="2099809"/>
            <a:ext cx="3191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Project Introduction and </a:t>
            </a:r>
          </a:p>
          <a:p>
            <a:pPr algn="r"/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Development Environment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657443" y="3228725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2. 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프로젝트 기능 명세서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98285" y="3507474"/>
            <a:ext cx="3191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Project Functional Specification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313071" y="4776364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3. 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프로젝트 설계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98285" y="5055113"/>
            <a:ext cx="3191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Project Functional Specification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026689" y="1817090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4. 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프로젝트 시연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107828" y="2099809"/>
            <a:ext cx="3191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Project Demonstration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036030" y="3369509"/>
            <a:ext cx="141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5. </a:t>
            </a:r>
            <a:r>
              <a:rPr lang="ko-KR" altLang="en-US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소감</a:t>
            </a:r>
            <a:r>
              <a:rPr lang="ko-KR" altLang="en-US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♡</a:t>
            </a:r>
            <a:r>
              <a:rPr lang="ko-KR" altLang="en-US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소감</a:t>
            </a:r>
            <a:endParaRPr lang="ko-KR" altLang="en-US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107828" y="3652614"/>
            <a:ext cx="3191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Impression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♡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Impression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036030" y="4776364"/>
            <a:ext cx="152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6. 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부록 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(View)</a:t>
            </a:r>
            <a:endParaRPr lang="ko-KR" altLang="en-US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107827" y="5080726"/>
            <a:ext cx="145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Appendix (View)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Index</a:t>
            </a:r>
            <a:endParaRPr lang="ko-KR" altLang="en-US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522892" y="957243"/>
            <a:ext cx="3995738" cy="253374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안전 먹거리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Final Project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93B6218-4E03-468A-9146-67C2AF324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332" y="127866"/>
            <a:ext cx="554793" cy="30261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327C93F-5FE9-49A9-BB3A-2AA5D4D5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904" y="3006283"/>
            <a:ext cx="1749198" cy="95410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98815F-6056-4545-B5D6-CCA2FD077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7956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EF248B4D-CB4A-4D39-8EFB-39E4CAFDC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332" y="127866"/>
            <a:ext cx="554793" cy="302614"/>
          </a:xfrm>
          <a:prstGeom prst="rect">
            <a:avLst/>
          </a:prstGeom>
        </p:spPr>
      </p:pic>
      <p:sp>
        <p:nvSpPr>
          <p:cNvPr id="7" name="제목 20">
            <a:extLst>
              <a:ext uri="{FF2B5EF4-FFF2-40B4-BE49-F238E27FC236}">
                <a16:creationId xmlns:a16="http://schemas.microsoft.com/office/drawing/2014/main" id="{19B3F372-D179-442F-9171-5CCD28CF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92" y="430480"/>
            <a:ext cx="9764108" cy="46460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부록 </a:t>
            </a: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(Design) – Q&amp;A Board List</a:t>
            </a:r>
            <a:endParaRPr lang="ko-KR" altLang="en-US" sz="2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8" name="텍스트 개체 틀 21">
            <a:extLst>
              <a:ext uri="{FF2B5EF4-FFF2-40B4-BE49-F238E27FC236}">
                <a16:creationId xmlns:a16="http://schemas.microsoft.com/office/drawing/2014/main" id="{841E36BF-A4B3-4D29-9BCF-8F99D3792C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892" y="895082"/>
            <a:ext cx="3995738" cy="253374"/>
          </a:xfrm>
        </p:spPr>
        <p:txBody>
          <a:bodyPr/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안전 먹거리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Final Project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72B0DF-AD8C-4A11-AA30-55411C62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60EC88D8-DA17-44ED-BF7B-EA711D28A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98" y="1359683"/>
            <a:ext cx="9036404" cy="439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80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EF248B4D-CB4A-4D39-8EFB-39E4CAFDC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332" y="127866"/>
            <a:ext cx="554793" cy="302614"/>
          </a:xfrm>
          <a:prstGeom prst="rect">
            <a:avLst/>
          </a:prstGeom>
        </p:spPr>
      </p:pic>
      <p:sp>
        <p:nvSpPr>
          <p:cNvPr id="7" name="제목 20">
            <a:extLst>
              <a:ext uri="{FF2B5EF4-FFF2-40B4-BE49-F238E27FC236}">
                <a16:creationId xmlns:a16="http://schemas.microsoft.com/office/drawing/2014/main" id="{19B3F372-D179-442F-9171-5CCD28CF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92" y="430480"/>
            <a:ext cx="9764108" cy="46460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부록 </a:t>
            </a: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(Design) – Q&amp;A Board Detail</a:t>
            </a:r>
            <a:endParaRPr lang="ko-KR" altLang="en-US" sz="2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8" name="텍스트 개체 틀 21">
            <a:extLst>
              <a:ext uri="{FF2B5EF4-FFF2-40B4-BE49-F238E27FC236}">
                <a16:creationId xmlns:a16="http://schemas.microsoft.com/office/drawing/2014/main" id="{841E36BF-A4B3-4D29-9BCF-8F99D3792C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892" y="895082"/>
            <a:ext cx="3995738" cy="253374"/>
          </a:xfrm>
        </p:spPr>
        <p:txBody>
          <a:bodyPr/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안전 먹거리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Final Project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72B0DF-AD8C-4A11-AA30-55411C62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C6383EC-4717-4BE2-BEFB-54377B5C2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98" y="1359683"/>
            <a:ext cx="9036404" cy="441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75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EF248B4D-CB4A-4D39-8EFB-39E4CAFDC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332" y="127866"/>
            <a:ext cx="554793" cy="302614"/>
          </a:xfrm>
          <a:prstGeom prst="rect">
            <a:avLst/>
          </a:prstGeom>
        </p:spPr>
      </p:pic>
      <p:sp>
        <p:nvSpPr>
          <p:cNvPr id="7" name="제목 20">
            <a:extLst>
              <a:ext uri="{FF2B5EF4-FFF2-40B4-BE49-F238E27FC236}">
                <a16:creationId xmlns:a16="http://schemas.microsoft.com/office/drawing/2014/main" id="{19B3F372-D179-442F-9171-5CCD28CF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92" y="430480"/>
            <a:ext cx="9764108" cy="46460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부록 </a:t>
            </a: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(Design) – Q&amp;A Board Modify</a:t>
            </a:r>
            <a:endParaRPr lang="ko-KR" altLang="en-US" sz="2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8" name="텍스트 개체 틀 21">
            <a:extLst>
              <a:ext uri="{FF2B5EF4-FFF2-40B4-BE49-F238E27FC236}">
                <a16:creationId xmlns:a16="http://schemas.microsoft.com/office/drawing/2014/main" id="{841E36BF-A4B3-4D29-9BCF-8F99D3792C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892" y="895082"/>
            <a:ext cx="3995738" cy="253374"/>
          </a:xfrm>
        </p:spPr>
        <p:txBody>
          <a:bodyPr/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안전 먹거리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Final Project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72B0DF-AD8C-4A11-AA30-55411C62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9CD0419F-CF9B-4BFA-BEE1-C6E0F17AF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98" y="1359683"/>
            <a:ext cx="9146353" cy="44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81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EF248B4D-CB4A-4D39-8EFB-39E4CAFDC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332" y="127866"/>
            <a:ext cx="554793" cy="302614"/>
          </a:xfrm>
          <a:prstGeom prst="rect">
            <a:avLst/>
          </a:prstGeom>
        </p:spPr>
      </p:pic>
      <p:sp>
        <p:nvSpPr>
          <p:cNvPr id="7" name="제목 20">
            <a:extLst>
              <a:ext uri="{FF2B5EF4-FFF2-40B4-BE49-F238E27FC236}">
                <a16:creationId xmlns:a16="http://schemas.microsoft.com/office/drawing/2014/main" id="{19B3F372-D179-442F-9171-5CCD28CF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92" y="430480"/>
            <a:ext cx="9764108" cy="46460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부록 </a:t>
            </a: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(Design) – Q&amp;A Comment </a:t>
            </a:r>
            <a:r>
              <a:rPr lang="en-US" altLang="ko-KR" sz="28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Add&amp;Delete</a:t>
            </a:r>
            <a:endParaRPr lang="ko-KR" altLang="en-US" sz="2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8" name="텍스트 개체 틀 21">
            <a:extLst>
              <a:ext uri="{FF2B5EF4-FFF2-40B4-BE49-F238E27FC236}">
                <a16:creationId xmlns:a16="http://schemas.microsoft.com/office/drawing/2014/main" id="{841E36BF-A4B3-4D29-9BCF-8F99D3792C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892" y="895082"/>
            <a:ext cx="3995738" cy="253374"/>
          </a:xfrm>
        </p:spPr>
        <p:txBody>
          <a:bodyPr/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안전 먹거리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Final Project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72B0DF-AD8C-4A11-AA30-55411C62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F560628F-7FDE-4CC6-BD96-11EC77DDE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98" y="1359683"/>
            <a:ext cx="9036404" cy="44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4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EF248B4D-CB4A-4D39-8EFB-39E4CAFDC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332" y="127866"/>
            <a:ext cx="554793" cy="302614"/>
          </a:xfrm>
          <a:prstGeom prst="rect">
            <a:avLst/>
          </a:prstGeom>
        </p:spPr>
      </p:pic>
      <p:sp>
        <p:nvSpPr>
          <p:cNvPr id="7" name="제목 20">
            <a:extLst>
              <a:ext uri="{FF2B5EF4-FFF2-40B4-BE49-F238E27FC236}">
                <a16:creationId xmlns:a16="http://schemas.microsoft.com/office/drawing/2014/main" id="{19B3F372-D179-442F-9171-5CCD28CF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92" y="430480"/>
            <a:ext cx="9764108" cy="46460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부록 </a:t>
            </a: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(Design) – Login</a:t>
            </a:r>
            <a:endParaRPr lang="ko-KR" altLang="en-US" sz="2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8" name="텍스트 개체 틀 21">
            <a:extLst>
              <a:ext uri="{FF2B5EF4-FFF2-40B4-BE49-F238E27FC236}">
                <a16:creationId xmlns:a16="http://schemas.microsoft.com/office/drawing/2014/main" id="{841E36BF-A4B3-4D29-9BCF-8F99D3792C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892" y="895082"/>
            <a:ext cx="3995738" cy="253374"/>
          </a:xfrm>
        </p:spPr>
        <p:txBody>
          <a:bodyPr/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안전 먹거리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Final Project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72B0DF-AD8C-4A11-AA30-55411C62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78F6A4B3-4916-43CB-B55D-7481BDEF1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49" y="1359683"/>
            <a:ext cx="9256302" cy="455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88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EF248B4D-CB4A-4D39-8EFB-39E4CAFDC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332" y="127866"/>
            <a:ext cx="554793" cy="302614"/>
          </a:xfrm>
          <a:prstGeom prst="rect">
            <a:avLst/>
          </a:prstGeom>
        </p:spPr>
      </p:pic>
      <p:sp>
        <p:nvSpPr>
          <p:cNvPr id="7" name="제목 20">
            <a:extLst>
              <a:ext uri="{FF2B5EF4-FFF2-40B4-BE49-F238E27FC236}">
                <a16:creationId xmlns:a16="http://schemas.microsoft.com/office/drawing/2014/main" id="{19B3F372-D179-442F-9171-5CCD28CF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92" y="430480"/>
            <a:ext cx="9764108" cy="46460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부록 </a:t>
            </a: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(Design) – Find Password</a:t>
            </a:r>
            <a:endParaRPr lang="ko-KR" altLang="en-US" sz="2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8" name="텍스트 개체 틀 21">
            <a:extLst>
              <a:ext uri="{FF2B5EF4-FFF2-40B4-BE49-F238E27FC236}">
                <a16:creationId xmlns:a16="http://schemas.microsoft.com/office/drawing/2014/main" id="{841E36BF-A4B3-4D29-9BCF-8F99D3792C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892" y="895082"/>
            <a:ext cx="3995738" cy="253374"/>
          </a:xfrm>
        </p:spPr>
        <p:txBody>
          <a:bodyPr/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안전 먹거리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Final Project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72B0DF-AD8C-4A11-AA30-55411C62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8CF5732F-D126-499B-87CE-340EC4CB7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49" y="1359683"/>
            <a:ext cx="9256302" cy="4550285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AD259E4-4B89-4EED-90F4-C7281A12E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826" y="1148456"/>
            <a:ext cx="5391902" cy="17337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43452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1. </a:t>
            </a:r>
            <a:r>
              <a: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프로젝트 소개 및 개발 환경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3"/>
          </p:nvPr>
        </p:nvSpPr>
        <p:spPr>
          <a:xfrm>
            <a:off x="522892" y="895082"/>
            <a:ext cx="3995738" cy="253374"/>
          </a:xfrm>
        </p:spPr>
        <p:txBody>
          <a:bodyPr/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안전 먹거리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Final Project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F248B4D-CB4A-4D39-8EFB-39E4CAFDC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332" y="127866"/>
            <a:ext cx="554793" cy="30261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0548D76-67C0-4375-A818-E0C9E2FF5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82" y="3045085"/>
            <a:ext cx="1029387" cy="101246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356A3BA-C0A5-464F-9EA9-2C34E0F5E5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38" y="2030910"/>
            <a:ext cx="1755056" cy="405658"/>
          </a:xfrm>
          <a:prstGeom prst="rect">
            <a:avLst/>
          </a:prstGeom>
        </p:spPr>
      </p:pic>
      <p:sp>
        <p:nvSpPr>
          <p:cNvPr id="43" name="도넛 1">
            <a:extLst>
              <a:ext uri="{FF2B5EF4-FFF2-40B4-BE49-F238E27FC236}">
                <a16:creationId xmlns:a16="http://schemas.microsoft.com/office/drawing/2014/main" id="{6540CA3B-EC03-4DF0-8E94-11B1BD049B1D}"/>
              </a:ext>
            </a:extLst>
          </p:cNvPr>
          <p:cNvSpPr/>
          <p:nvPr/>
        </p:nvSpPr>
        <p:spPr>
          <a:xfrm>
            <a:off x="1244997" y="1586288"/>
            <a:ext cx="3995738" cy="3930065"/>
          </a:xfrm>
          <a:prstGeom prst="donut">
            <a:avLst>
              <a:gd name="adj" fmla="val 103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 9">
            <a:extLst>
              <a:ext uri="{FF2B5EF4-FFF2-40B4-BE49-F238E27FC236}">
                <a16:creationId xmlns:a16="http://schemas.microsoft.com/office/drawing/2014/main" id="{D9815358-DCD0-4642-AF1F-0D28DB1AE5E1}"/>
              </a:ext>
            </a:extLst>
          </p:cNvPr>
          <p:cNvSpPr/>
          <p:nvPr/>
        </p:nvSpPr>
        <p:spPr>
          <a:xfrm>
            <a:off x="1603232" y="2466828"/>
            <a:ext cx="1100591" cy="2168985"/>
          </a:xfrm>
          <a:custGeom>
            <a:avLst/>
            <a:gdLst>
              <a:gd name="connsiteX0" fmla="*/ 0 w 1282620"/>
              <a:gd name="connsiteY0" fmla="*/ 0 h 2569957"/>
              <a:gd name="connsiteX1" fmla="*/ 128910 w 1282620"/>
              <a:gd name="connsiteY1" fmla="*/ 6509 h 2569957"/>
              <a:gd name="connsiteX2" fmla="*/ 1282620 w 1282620"/>
              <a:gd name="connsiteY2" fmla="*/ 1284978 h 2569957"/>
              <a:gd name="connsiteX3" fmla="*/ 128910 w 1282620"/>
              <a:gd name="connsiteY3" fmla="*/ 2563447 h 2569957"/>
              <a:gd name="connsiteX4" fmla="*/ 0 w 1282620"/>
              <a:gd name="connsiteY4" fmla="*/ 2569957 h 2569957"/>
              <a:gd name="connsiteX0" fmla="*/ 4529 w 1287149"/>
              <a:gd name="connsiteY0" fmla="*/ 0 h 2569957"/>
              <a:gd name="connsiteX1" fmla="*/ 133439 w 1287149"/>
              <a:gd name="connsiteY1" fmla="*/ 6509 h 2569957"/>
              <a:gd name="connsiteX2" fmla="*/ 1287149 w 1287149"/>
              <a:gd name="connsiteY2" fmla="*/ 1284978 h 2569957"/>
              <a:gd name="connsiteX3" fmla="*/ 133439 w 1287149"/>
              <a:gd name="connsiteY3" fmla="*/ 2563447 h 2569957"/>
              <a:gd name="connsiteX4" fmla="*/ 4529 w 1287149"/>
              <a:gd name="connsiteY4" fmla="*/ 2569957 h 2569957"/>
              <a:gd name="connsiteX5" fmla="*/ 0 w 1287149"/>
              <a:gd name="connsiteY5" fmla="*/ 847656 h 2569957"/>
              <a:gd name="connsiteX6" fmla="*/ 4529 w 1287149"/>
              <a:gd name="connsiteY6" fmla="*/ 0 h 2569957"/>
              <a:gd name="connsiteX0" fmla="*/ 0 w 1287149"/>
              <a:gd name="connsiteY0" fmla="*/ 847656 h 2569957"/>
              <a:gd name="connsiteX1" fmla="*/ 4529 w 1287149"/>
              <a:gd name="connsiteY1" fmla="*/ 0 h 2569957"/>
              <a:gd name="connsiteX2" fmla="*/ 133439 w 1287149"/>
              <a:gd name="connsiteY2" fmla="*/ 6509 h 2569957"/>
              <a:gd name="connsiteX3" fmla="*/ 1287149 w 1287149"/>
              <a:gd name="connsiteY3" fmla="*/ 1284978 h 2569957"/>
              <a:gd name="connsiteX4" fmla="*/ 133439 w 1287149"/>
              <a:gd name="connsiteY4" fmla="*/ 2563447 h 2569957"/>
              <a:gd name="connsiteX5" fmla="*/ 4529 w 1287149"/>
              <a:gd name="connsiteY5" fmla="*/ 2569957 h 2569957"/>
              <a:gd name="connsiteX6" fmla="*/ 91440 w 1287149"/>
              <a:gd name="connsiteY6" fmla="*/ 939096 h 2569957"/>
              <a:gd name="connsiteX0" fmla="*/ 0 w 1287149"/>
              <a:gd name="connsiteY0" fmla="*/ 847656 h 2569957"/>
              <a:gd name="connsiteX1" fmla="*/ 4529 w 1287149"/>
              <a:gd name="connsiteY1" fmla="*/ 0 h 2569957"/>
              <a:gd name="connsiteX2" fmla="*/ 133439 w 1287149"/>
              <a:gd name="connsiteY2" fmla="*/ 6509 h 2569957"/>
              <a:gd name="connsiteX3" fmla="*/ 1287149 w 1287149"/>
              <a:gd name="connsiteY3" fmla="*/ 1284978 h 2569957"/>
              <a:gd name="connsiteX4" fmla="*/ 133439 w 1287149"/>
              <a:gd name="connsiteY4" fmla="*/ 2563447 h 2569957"/>
              <a:gd name="connsiteX5" fmla="*/ 4529 w 1287149"/>
              <a:gd name="connsiteY5" fmla="*/ 2569957 h 2569957"/>
              <a:gd name="connsiteX0" fmla="*/ 0 w 1282620"/>
              <a:gd name="connsiteY0" fmla="*/ 0 h 2569957"/>
              <a:gd name="connsiteX1" fmla="*/ 128910 w 1282620"/>
              <a:gd name="connsiteY1" fmla="*/ 6509 h 2569957"/>
              <a:gd name="connsiteX2" fmla="*/ 1282620 w 1282620"/>
              <a:gd name="connsiteY2" fmla="*/ 1284978 h 2569957"/>
              <a:gd name="connsiteX3" fmla="*/ 128910 w 1282620"/>
              <a:gd name="connsiteY3" fmla="*/ 2563447 h 2569957"/>
              <a:gd name="connsiteX4" fmla="*/ 0 w 1282620"/>
              <a:gd name="connsiteY4" fmla="*/ 2569957 h 256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2620" h="2569957">
                <a:moveTo>
                  <a:pt x="0" y="0"/>
                </a:moveTo>
                <a:lnTo>
                  <a:pt x="128910" y="6509"/>
                </a:lnTo>
                <a:cubicBezTo>
                  <a:pt x="776932" y="72319"/>
                  <a:pt x="1282620" y="619594"/>
                  <a:pt x="1282620" y="1284978"/>
                </a:cubicBezTo>
                <a:cubicBezTo>
                  <a:pt x="1282620" y="1950362"/>
                  <a:pt x="776932" y="2497637"/>
                  <a:pt x="128910" y="2563447"/>
                </a:cubicBezTo>
                <a:lnTo>
                  <a:pt x="0" y="2569957"/>
                </a:lnTo>
              </a:path>
            </a:pathLst>
          </a:custGeom>
          <a:noFill/>
          <a:ln w="28575">
            <a:solidFill>
              <a:srgbClr val="7ED6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자유형 10">
            <a:extLst>
              <a:ext uri="{FF2B5EF4-FFF2-40B4-BE49-F238E27FC236}">
                <a16:creationId xmlns:a16="http://schemas.microsoft.com/office/drawing/2014/main" id="{2D9EFF52-2EE4-42E4-B63A-8B2F4F537A0A}"/>
              </a:ext>
            </a:extLst>
          </p:cNvPr>
          <p:cNvSpPr/>
          <p:nvPr/>
        </p:nvSpPr>
        <p:spPr>
          <a:xfrm rot="10800000">
            <a:off x="3781397" y="2466828"/>
            <a:ext cx="1100591" cy="2168985"/>
          </a:xfrm>
          <a:custGeom>
            <a:avLst/>
            <a:gdLst>
              <a:gd name="connsiteX0" fmla="*/ 0 w 1282620"/>
              <a:gd name="connsiteY0" fmla="*/ 0 h 2569957"/>
              <a:gd name="connsiteX1" fmla="*/ 128910 w 1282620"/>
              <a:gd name="connsiteY1" fmla="*/ 6509 h 2569957"/>
              <a:gd name="connsiteX2" fmla="*/ 1282620 w 1282620"/>
              <a:gd name="connsiteY2" fmla="*/ 1284978 h 2569957"/>
              <a:gd name="connsiteX3" fmla="*/ 128910 w 1282620"/>
              <a:gd name="connsiteY3" fmla="*/ 2563447 h 2569957"/>
              <a:gd name="connsiteX4" fmla="*/ 0 w 1282620"/>
              <a:gd name="connsiteY4" fmla="*/ 2569957 h 2569957"/>
              <a:gd name="connsiteX0" fmla="*/ 4529 w 1287149"/>
              <a:gd name="connsiteY0" fmla="*/ 0 h 2569957"/>
              <a:gd name="connsiteX1" fmla="*/ 133439 w 1287149"/>
              <a:gd name="connsiteY1" fmla="*/ 6509 h 2569957"/>
              <a:gd name="connsiteX2" fmla="*/ 1287149 w 1287149"/>
              <a:gd name="connsiteY2" fmla="*/ 1284978 h 2569957"/>
              <a:gd name="connsiteX3" fmla="*/ 133439 w 1287149"/>
              <a:gd name="connsiteY3" fmla="*/ 2563447 h 2569957"/>
              <a:gd name="connsiteX4" fmla="*/ 4529 w 1287149"/>
              <a:gd name="connsiteY4" fmla="*/ 2569957 h 2569957"/>
              <a:gd name="connsiteX5" fmla="*/ 0 w 1287149"/>
              <a:gd name="connsiteY5" fmla="*/ 847656 h 2569957"/>
              <a:gd name="connsiteX6" fmla="*/ 4529 w 1287149"/>
              <a:gd name="connsiteY6" fmla="*/ 0 h 2569957"/>
              <a:gd name="connsiteX0" fmla="*/ 0 w 1287149"/>
              <a:gd name="connsiteY0" fmla="*/ 847656 h 2569957"/>
              <a:gd name="connsiteX1" fmla="*/ 4529 w 1287149"/>
              <a:gd name="connsiteY1" fmla="*/ 0 h 2569957"/>
              <a:gd name="connsiteX2" fmla="*/ 133439 w 1287149"/>
              <a:gd name="connsiteY2" fmla="*/ 6509 h 2569957"/>
              <a:gd name="connsiteX3" fmla="*/ 1287149 w 1287149"/>
              <a:gd name="connsiteY3" fmla="*/ 1284978 h 2569957"/>
              <a:gd name="connsiteX4" fmla="*/ 133439 w 1287149"/>
              <a:gd name="connsiteY4" fmla="*/ 2563447 h 2569957"/>
              <a:gd name="connsiteX5" fmla="*/ 4529 w 1287149"/>
              <a:gd name="connsiteY5" fmla="*/ 2569957 h 2569957"/>
              <a:gd name="connsiteX6" fmla="*/ 91440 w 1287149"/>
              <a:gd name="connsiteY6" fmla="*/ 939096 h 2569957"/>
              <a:gd name="connsiteX0" fmla="*/ 0 w 1287149"/>
              <a:gd name="connsiteY0" fmla="*/ 847656 h 2569957"/>
              <a:gd name="connsiteX1" fmla="*/ 4529 w 1287149"/>
              <a:gd name="connsiteY1" fmla="*/ 0 h 2569957"/>
              <a:gd name="connsiteX2" fmla="*/ 133439 w 1287149"/>
              <a:gd name="connsiteY2" fmla="*/ 6509 h 2569957"/>
              <a:gd name="connsiteX3" fmla="*/ 1287149 w 1287149"/>
              <a:gd name="connsiteY3" fmla="*/ 1284978 h 2569957"/>
              <a:gd name="connsiteX4" fmla="*/ 133439 w 1287149"/>
              <a:gd name="connsiteY4" fmla="*/ 2563447 h 2569957"/>
              <a:gd name="connsiteX5" fmla="*/ 4529 w 1287149"/>
              <a:gd name="connsiteY5" fmla="*/ 2569957 h 2569957"/>
              <a:gd name="connsiteX0" fmla="*/ 0 w 1282620"/>
              <a:gd name="connsiteY0" fmla="*/ 0 h 2569957"/>
              <a:gd name="connsiteX1" fmla="*/ 128910 w 1282620"/>
              <a:gd name="connsiteY1" fmla="*/ 6509 h 2569957"/>
              <a:gd name="connsiteX2" fmla="*/ 1282620 w 1282620"/>
              <a:gd name="connsiteY2" fmla="*/ 1284978 h 2569957"/>
              <a:gd name="connsiteX3" fmla="*/ 128910 w 1282620"/>
              <a:gd name="connsiteY3" fmla="*/ 2563447 h 2569957"/>
              <a:gd name="connsiteX4" fmla="*/ 0 w 1282620"/>
              <a:gd name="connsiteY4" fmla="*/ 2569957 h 256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2620" h="2569957">
                <a:moveTo>
                  <a:pt x="0" y="0"/>
                </a:moveTo>
                <a:lnTo>
                  <a:pt x="128910" y="6509"/>
                </a:lnTo>
                <a:cubicBezTo>
                  <a:pt x="776932" y="72319"/>
                  <a:pt x="1282620" y="619594"/>
                  <a:pt x="1282620" y="1284978"/>
                </a:cubicBezTo>
                <a:cubicBezTo>
                  <a:pt x="1282620" y="1950362"/>
                  <a:pt x="776932" y="2497637"/>
                  <a:pt x="128910" y="2563447"/>
                </a:cubicBezTo>
                <a:lnTo>
                  <a:pt x="0" y="2569957"/>
                </a:lnTo>
              </a:path>
            </a:pathLst>
          </a:custGeom>
          <a:noFill/>
          <a:ln w="28575">
            <a:solidFill>
              <a:srgbClr val="33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BF2DBE0-7186-4F7B-BD46-B07D8C0D571F}"/>
              </a:ext>
            </a:extLst>
          </p:cNvPr>
          <p:cNvSpPr/>
          <p:nvPr/>
        </p:nvSpPr>
        <p:spPr>
          <a:xfrm>
            <a:off x="2346096" y="2650088"/>
            <a:ext cx="1832586" cy="1802465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C5376B76-3E2E-4469-8A37-F187012CA2C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3" b="11058"/>
          <a:stretch/>
        </p:blipFill>
        <p:spPr>
          <a:xfrm>
            <a:off x="2767663" y="2911755"/>
            <a:ext cx="947632" cy="1196532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8661C7DF-BF53-4ABC-B1E1-DA64095969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8427" r="10372" b="8844"/>
          <a:stretch/>
        </p:blipFill>
        <p:spPr>
          <a:xfrm>
            <a:off x="1447213" y="3161625"/>
            <a:ext cx="768942" cy="7793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239DE7E-4758-4343-99B0-3699F67C8C08}"/>
              </a:ext>
            </a:extLst>
          </p:cNvPr>
          <p:cNvSpPr/>
          <p:nvPr/>
        </p:nvSpPr>
        <p:spPr>
          <a:xfrm>
            <a:off x="6105686" y="1915393"/>
            <a:ext cx="5522346" cy="1157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현대인의 </a:t>
            </a:r>
            <a:r>
              <a:rPr lang="ko-KR" altLang="en-US" sz="1600" dirty="0" err="1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과영양</a:t>
            </a:r>
            <a:r>
              <a:rPr lang="ko-KR" altLang="en-US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상태를 체크하고 개인별 알레르기 식품들을 </a:t>
            </a:r>
            <a:endParaRPr lang="en-US" altLang="ko-KR" sz="1600" dirty="0">
              <a:solidFill>
                <a:srgbClr val="052B3D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관리할 목적으로</a:t>
            </a:r>
            <a:r>
              <a:rPr lang="en-US" altLang="ko-KR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1600" dirty="0" err="1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식품별</a:t>
            </a:r>
            <a:r>
              <a:rPr lang="ko-KR" altLang="en-US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첨가물(원재료)과 </a:t>
            </a:r>
            <a:r>
              <a:rPr lang="ko-KR" altLang="en-US" sz="1600" dirty="0" err="1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식품별</a:t>
            </a:r>
            <a:r>
              <a:rPr lang="ko-KR" altLang="en-US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영양 성분을 </a:t>
            </a:r>
            <a:endParaRPr lang="en-US" altLang="ko-KR" sz="1600" dirty="0">
              <a:solidFill>
                <a:srgbClr val="052B3D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관리하는 다양한 서비스를 웹으로 구현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FEEF53E-9A07-4E48-9503-FDA19C39C425}"/>
              </a:ext>
            </a:extLst>
          </p:cNvPr>
          <p:cNvGrpSpPr/>
          <p:nvPr/>
        </p:nvGrpSpPr>
        <p:grpSpPr>
          <a:xfrm>
            <a:off x="6105686" y="1461085"/>
            <a:ext cx="1608541" cy="369332"/>
            <a:chOff x="522892" y="1377829"/>
            <a:chExt cx="1608541" cy="36933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463A83D-BC90-4F15-ABE0-6368A3D947D9}"/>
                </a:ext>
              </a:extLst>
            </p:cNvPr>
            <p:cNvSpPr/>
            <p:nvPr/>
          </p:nvSpPr>
          <p:spPr>
            <a:xfrm>
              <a:off x="714057" y="1377829"/>
              <a:ext cx="14173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프로젝트 소개</a:t>
              </a:r>
              <a:endParaRPr lang="ko-KR" altLang="en-US" dirty="0">
                <a:solidFill>
                  <a:srgbClr val="052B3D"/>
                </a:solidFill>
              </a:endParaRPr>
            </a:p>
          </p:txBody>
        </p:sp>
        <p:pic>
          <p:nvPicPr>
            <p:cNvPr id="40" name="그래픽 39" descr="전구">
              <a:extLst>
                <a:ext uri="{FF2B5EF4-FFF2-40B4-BE49-F238E27FC236}">
                  <a16:creationId xmlns:a16="http://schemas.microsoft.com/office/drawing/2014/main" id="{A06745BB-4136-48FB-9B27-A0511FF73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2892" y="1420125"/>
              <a:ext cx="286733" cy="286733"/>
            </a:xfrm>
            <a:prstGeom prst="rect">
              <a:avLst/>
            </a:prstGeom>
          </p:spPr>
        </p:pic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7A0637C-45BE-4259-84C2-53B75A68151B}"/>
              </a:ext>
            </a:extLst>
          </p:cNvPr>
          <p:cNvSpPr/>
          <p:nvPr/>
        </p:nvSpPr>
        <p:spPr>
          <a:xfrm>
            <a:off x="6115372" y="3944935"/>
            <a:ext cx="5522346" cy="1895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IDE              :  Eclipse </a:t>
            </a:r>
            <a:r>
              <a:rPr lang="en-US" altLang="ko-KR" sz="1600" dirty="0" err="1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Jee</a:t>
            </a:r>
            <a:endParaRPr lang="en-US" altLang="ko-KR" sz="1600" dirty="0">
              <a:solidFill>
                <a:srgbClr val="052B3D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Framework   :  Spring 4.0.0 &amp; Boot 2.1.4, Vue.js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Server         :  Apache Tomcat 8.5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Database     :  MySQL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Language     : Java SE-1.8 </a:t>
            </a:r>
            <a:endParaRPr lang="ko-KR" altLang="en-US" sz="1600" dirty="0">
              <a:solidFill>
                <a:srgbClr val="052B3D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1202968-2B57-4EF8-ABFA-32CCD30E0C97}"/>
              </a:ext>
            </a:extLst>
          </p:cNvPr>
          <p:cNvSpPr/>
          <p:nvPr/>
        </p:nvSpPr>
        <p:spPr>
          <a:xfrm>
            <a:off x="6306537" y="3510021"/>
            <a:ext cx="960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개발환경</a:t>
            </a:r>
            <a:endParaRPr lang="ko-KR" altLang="en-US" dirty="0">
              <a:solidFill>
                <a:srgbClr val="052B3D"/>
              </a:solidFill>
            </a:endParaRPr>
          </a:p>
        </p:txBody>
      </p:sp>
      <p:pic>
        <p:nvPicPr>
          <p:cNvPr id="68" name="그래픽 67" descr="네트워크">
            <a:extLst>
              <a:ext uri="{FF2B5EF4-FFF2-40B4-BE49-F238E27FC236}">
                <a16:creationId xmlns:a16="http://schemas.microsoft.com/office/drawing/2014/main" id="{62C344D8-F8DA-407B-9CA5-3187DB99F30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15372" y="3551321"/>
            <a:ext cx="286733" cy="286733"/>
          </a:xfrm>
          <a:prstGeom prst="rect">
            <a:avLst/>
          </a:prstGeom>
        </p:spPr>
      </p:pic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48F7206E-C9DB-4F93-A978-1EEEE70011E0}"/>
              </a:ext>
            </a:extLst>
          </p:cNvPr>
          <p:cNvCxnSpPr>
            <a:cxnSpLocks/>
          </p:cNvCxnSpPr>
          <p:nvPr/>
        </p:nvCxnSpPr>
        <p:spPr>
          <a:xfrm>
            <a:off x="6187957" y="1915393"/>
            <a:ext cx="393818" cy="0"/>
          </a:xfrm>
          <a:prstGeom prst="line">
            <a:avLst/>
          </a:prstGeom>
          <a:ln w="28575">
            <a:solidFill>
              <a:srgbClr val="3357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849D8C-8CD7-4CE6-99CA-49046D3E7198}"/>
              </a:ext>
            </a:extLst>
          </p:cNvPr>
          <p:cNvCxnSpPr>
            <a:cxnSpLocks/>
          </p:cNvCxnSpPr>
          <p:nvPr/>
        </p:nvCxnSpPr>
        <p:spPr>
          <a:xfrm>
            <a:off x="6166935" y="3941885"/>
            <a:ext cx="393818" cy="0"/>
          </a:xfrm>
          <a:prstGeom prst="line">
            <a:avLst/>
          </a:prstGeom>
          <a:ln w="28575">
            <a:solidFill>
              <a:srgbClr val="3357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2834DDFF-423A-4E39-90FD-D689533ACE65}"/>
              </a:ext>
            </a:extLst>
          </p:cNvPr>
          <p:cNvGrpSpPr/>
          <p:nvPr/>
        </p:nvGrpSpPr>
        <p:grpSpPr>
          <a:xfrm>
            <a:off x="2134959" y="4546119"/>
            <a:ext cx="2342698" cy="661006"/>
            <a:chOff x="2064202" y="4482753"/>
            <a:chExt cx="2557860" cy="705977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E7677B0-8742-47BE-AA43-4C6E37BB27DE}"/>
                </a:ext>
              </a:extLst>
            </p:cNvPr>
            <p:cNvGrpSpPr/>
            <p:nvPr/>
          </p:nvGrpSpPr>
          <p:grpSpPr>
            <a:xfrm>
              <a:off x="2612012" y="4482753"/>
              <a:ext cx="2010050" cy="705977"/>
              <a:chOff x="5426878" y="5202111"/>
              <a:chExt cx="2400726" cy="772030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E70FC8AF-F108-4075-A579-E3927CD23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3979" y="5353182"/>
                <a:ext cx="1793625" cy="461019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06B8E849-0340-4A6F-B9C4-08213BBAA4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3434"/>
              <a:stretch/>
            </p:blipFill>
            <p:spPr>
              <a:xfrm>
                <a:off x="5426878" y="5202111"/>
                <a:ext cx="537705" cy="772030"/>
              </a:xfrm>
              <a:prstGeom prst="rect">
                <a:avLst/>
              </a:prstGeom>
            </p:spPr>
          </p:pic>
        </p:grpSp>
        <p:pic>
          <p:nvPicPr>
            <p:cNvPr id="87" name="그림 8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5B6C7A25-00DC-47AE-87E6-DDF624F21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731"/>
            <a:stretch/>
          </p:blipFill>
          <p:spPr>
            <a:xfrm>
              <a:off x="2064202" y="4631927"/>
              <a:ext cx="577194" cy="44854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374AD7-748B-45F4-909D-7236BA25F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1673867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C931910-6E30-4BAE-8AAF-924162FA02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728" y="3419650"/>
            <a:ext cx="1009654" cy="259513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F54DC96-D6FD-4DC4-96B7-282A46DD40C2}"/>
              </a:ext>
            </a:extLst>
          </p:cNvPr>
          <p:cNvSpPr/>
          <p:nvPr/>
        </p:nvSpPr>
        <p:spPr>
          <a:xfrm>
            <a:off x="3472828" y="3292775"/>
            <a:ext cx="5246343" cy="2803224"/>
          </a:xfrm>
          <a:prstGeom prst="roundRect">
            <a:avLst/>
          </a:prstGeom>
          <a:noFill/>
          <a:ln w="19050">
            <a:solidFill>
              <a:srgbClr val="052B3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85FE0B00-3D09-4446-BDC7-1D3FA51211D1}"/>
              </a:ext>
            </a:extLst>
          </p:cNvPr>
          <p:cNvSpPr/>
          <p:nvPr/>
        </p:nvSpPr>
        <p:spPr>
          <a:xfrm>
            <a:off x="3711995" y="3774602"/>
            <a:ext cx="2273166" cy="285360"/>
          </a:xfrm>
          <a:prstGeom prst="roundRect">
            <a:avLst/>
          </a:prstGeom>
          <a:noFill/>
          <a:ln>
            <a:solidFill>
              <a:srgbClr val="33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식품 검색 </a:t>
            </a:r>
            <a:r>
              <a:rPr lang="en-US" altLang="ko-KR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ko-KR" altLang="en-US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식품명</a:t>
            </a:r>
            <a:r>
              <a:rPr lang="en-US" altLang="ko-KR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제조사</a:t>
            </a:r>
            <a:r>
              <a:rPr lang="en-US" altLang="ko-KR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원재료</a:t>
            </a:r>
            <a:r>
              <a:rPr lang="en-US" altLang="ko-KR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endParaRPr lang="ko-KR" altLang="en-US" sz="1100" dirty="0">
              <a:solidFill>
                <a:srgbClr val="052B3D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0B5AE5B-319C-461B-8BA7-9ADC241D201E}"/>
              </a:ext>
            </a:extLst>
          </p:cNvPr>
          <p:cNvSpPr/>
          <p:nvPr/>
        </p:nvSpPr>
        <p:spPr>
          <a:xfrm>
            <a:off x="3726687" y="4152210"/>
            <a:ext cx="2273166" cy="285360"/>
          </a:xfrm>
          <a:prstGeom prst="roundRect">
            <a:avLst/>
          </a:prstGeom>
          <a:noFill/>
          <a:ln>
            <a:solidFill>
              <a:srgbClr val="33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식품 알레르기 표기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A8114D33-24E2-4E44-AEEC-49647192C898}"/>
              </a:ext>
            </a:extLst>
          </p:cNvPr>
          <p:cNvSpPr/>
          <p:nvPr/>
        </p:nvSpPr>
        <p:spPr>
          <a:xfrm>
            <a:off x="3714340" y="4537036"/>
            <a:ext cx="2273166" cy="285360"/>
          </a:xfrm>
          <a:prstGeom prst="roundRect">
            <a:avLst/>
          </a:prstGeom>
          <a:noFill/>
          <a:ln>
            <a:solidFill>
              <a:srgbClr val="33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회원관리 </a:t>
            </a:r>
            <a:r>
              <a:rPr lang="en-US" altLang="ko-KR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ko-KR" altLang="en-US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가입</a:t>
            </a:r>
            <a:r>
              <a:rPr lang="en-US" altLang="ko-KR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탈퇴</a:t>
            </a:r>
            <a:r>
              <a:rPr lang="en-US" altLang="ko-KR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endParaRPr lang="ko-KR" altLang="en-US" sz="1100" dirty="0">
              <a:solidFill>
                <a:srgbClr val="052B3D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C3B35E27-B68D-41E9-8133-DF5953685E5A}"/>
              </a:ext>
            </a:extLst>
          </p:cNvPr>
          <p:cNvSpPr/>
          <p:nvPr/>
        </p:nvSpPr>
        <p:spPr>
          <a:xfrm>
            <a:off x="3717679" y="5302197"/>
            <a:ext cx="2273166" cy="2853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3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식품 알레르기 필터링 검색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66157067-C1BB-493E-9883-C38EBB4560C7}"/>
              </a:ext>
            </a:extLst>
          </p:cNvPr>
          <p:cNvSpPr/>
          <p:nvPr/>
        </p:nvSpPr>
        <p:spPr>
          <a:xfrm>
            <a:off x="6164320" y="5697175"/>
            <a:ext cx="2273166" cy="285360"/>
          </a:xfrm>
          <a:prstGeom prst="roundRect">
            <a:avLst/>
          </a:prstGeom>
          <a:noFill/>
          <a:ln>
            <a:solidFill>
              <a:srgbClr val="33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로그인</a:t>
            </a:r>
            <a:r>
              <a:rPr lang="en-US" altLang="ko-KR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로그아웃</a:t>
            </a:r>
            <a:r>
              <a:rPr lang="en-US" altLang="ko-KR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비밀번호 찾기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EB0B8BA-6FAC-4021-BB01-4BCF74F094A5}"/>
              </a:ext>
            </a:extLst>
          </p:cNvPr>
          <p:cNvSpPr/>
          <p:nvPr/>
        </p:nvSpPr>
        <p:spPr>
          <a:xfrm>
            <a:off x="6172038" y="4155838"/>
            <a:ext cx="2273166" cy="285360"/>
          </a:xfrm>
          <a:prstGeom prst="roundRect">
            <a:avLst/>
          </a:prstGeom>
          <a:noFill/>
          <a:ln>
            <a:solidFill>
              <a:srgbClr val="33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섭취 식품 데이터 관리 </a:t>
            </a:r>
            <a:r>
              <a:rPr lang="en-US" altLang="ko-KR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(CRUD)</a:t>
            </a:r>
            <a:endParaRPr lang="ko-KR" altLang="en-US" sz="1100" dirty="0">
              <a:solidFill>
                <a:srgbClr val="052B3D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E8E3CD27-7973-454B-A296-FAA43235809D}"/>
              </a:ext>
            </a:extLst>
          </p:cNvPr>
          <p:cNvSpPr/>
          <p:nvPr/>
        </p:nvSpPr>
        <p:spPr>
          <a:xfrm>
            <a:off x="6157346" y="3771507"/>
            <a:ext cx="2273166" cy="285360"/>
          </a:xfrm>
          <a:prstGeom prst="roundRect">
            <a:avLst/>
          </a:prstGeom>
          <a:noFill/>
          <a:ln>
            <a:solidFill>
              <a:srgbClr val="33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찜한</a:t>
            </a:r>
            <a:r>
              <a:rPr lang="ko-KR" altLang="en-US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식품 데이터 관리 </a:t>
            </a:r>
            <a:r>
              <a:rPr lang="en-US" altLang="ko-KR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(CRUD)</a:t>
            </a:r>
            <a:endParaRPr lang="ko-KR" altLang="en-US" sz="1100" dirty="0">
              <a:solidFill>
                <a:srgbClr val="052B3D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A180DCF6-5C49-4805-8207-EE7B36C233F9}"/>
              </a:ext>
            </a:extLst>
          </p:cNvPr>
          <p:cNvSpPr/>
          <p:nvPr/>
        </p:nvSpPr>
        <p:spPr>
          <a:xfrm>
            <a:off x="6164320" y="4542893"/>
            <a:ext cx="2273166" cy="285360"/>
          </a:xfrm>
          <a:prstGeom prst="roundRect">
            <a:avLst/>
          </a:prstGeom>
          <a:noFill/>
          <a:ln>
            <a:solidFill>
              <a:srgbClr val="33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섭취 식품 영양정보 그래프 표기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9E68DA98-7ED5-4B5C-A7E0-60ABEA3F5598}"/>
              </a:ext>
            </a:extLst>
          </p:cNvPr>
          <p:cNvSpPr/>
          <p:nvPr/>
        </p:nvSpPr>
        <p:spPr>
          <a:xfrm>
            <a:off x="6164320" y="4926566"/>
            <a:ext cx="2273166" cy="2853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3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섭취 식품 일자 별 검색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CBCD3B14-6352-400E-86D4-DFE0B5A5D3D2}"/>
              </a:ext>
            </a:extLst>
          </p:cNvPr>
          <p:cNvSpPr/>
          <p:nvPr/>
        </p:nvSpPr>
        <p:spPr>
          <a:xfrm>
            <a:off x="3714340" y="5697175"/>
            <a:ext cx="2273166" cy="285360"/>
          </a:xfrm>
          <a:prstGeom prst="roundRect">
            <a:avLst/>
          </a:prstGeom>
          <a:noFill/>
          <a:ln>
            <a:solidFill>
              <a:srgbClr val="33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영양정보 그래프 표기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E81F7717-A78E-44A6-A29C-109E4A77D543}"/>
              </a:ext>
            </a:extLst>
          </p:cNvPr>
          <p:cNvSpPr/>
          <p:nvPr/>
        </p:nvSpPr>
        <p:spPr>
          <a:xfrm>
            <a:off x="6164320" y="5316891"/>
            <a:ext cx="2273166" cy="285360"/>
          </a:xfrm>
          <a:prstGeom prst="roundRect">
            <a:avLst/>
          </a:prstGeom>
          <a:noFill/>
          <a:ln>
            <a:solidFill>
              <a:srgbClr val="33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베스트 식품 검색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AD3BB557-2255-4BE2-BE6B-9FD4B284C80B}"/>
              </a:ext>
            </a:extLst>
          </p:cNvPr>
          <p:cNvSpPr/>
          <p:nvPr/>
        </p:nvSpPr>
        <p:spPr>
          <a:xfrm>
            <a:off x="3716446" y="4923177"/>
            <a:ext cx="2273166" cy="285360"/>
          </a:xfrm>
          <a:prstGeom prst="roundRect">
            <a:avLst/>
          </a:prstGeom>
          <a:noFill/>
          <a:ln>
            <a:solidFill>
              <a:srgbClr val="33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사용자 정보 수정</a:t>
            </a:r>
            <a:endParaRPr lang="ko-KR" altLang="en-US" sz="1100" dirty="0">
              <a:solidFill>
                <a:srgbClr val="052B3D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1" name="제목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2. </a:t>
            </a:r>
            <a:r>
              <a: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프로젝트 기능 명세서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3"/>
          </p:nvPr>
        </p:nvSpPr>
        <p:spPr>
          <a:xfrm>
            <a:off x="522892" y="895082"/>
            <a:ext cx="3995738" cy="253374"/>
          </a:xfrm>
        </p:spPr>
        <p:txBody>
          <a:bodyPr/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안전 먹거리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Final Project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F248B4D-CB4A-4D39-8EFB-39E4CAFDC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4332" y="127866"/>
            <a:ext cx="554793" cy="302614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719B014-5E38-4C07-B01A-ED695634E403}"/>
              </a:ext>
            </a:extLst>
          </p:cNvPr>
          <p:cNvSpPr/>
          <p:nvPr/>
        </p:nvSpPr>
        <p:spPr>
          <a:xfrm>
            <a:off x="1939892" y="1359684"/>
            <a:ext cx="419464" cy="4736315"/>
          </a:xfrm>
          <a:prstGeom prst="roundRect">
            <a:avLst/>
          </a:prstGeom>
          <a:solidFill>
            <a:srgbClr val="F2F2F2"/>
          </a:solidFill>
          <a:ln w="3175">
            <a:solidFill>
              <a:srgbClr val="052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52B3D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클라이언트</a:t>
            </a:r>
            <a:endParaRPr lang="en-US" altLang="ko-KR" sz="1400" dirty="0">
              <a:solidFill>
                <a:srgbClr val="052B3D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052B3D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52B3D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서버</a:t>
            </a:r>
          </a:p>
        </p:txBody>
      </p:sp>
      <p:pic>
        <p:nvPicPr>
          <p:cNvPr id="23" name="그래픽 22" descr="사용자">
            <a:extLst>
              <a:ext uri="{FF2B5EF4-FFF2-40B4-BE49-F238E27FC236}">
                <a16:creationId xmlns:a16="http://schemas.microsoft.com/office/drawing/2014/main" id="{CD6636B9-23AC-4648-9E81-56693E88A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1642" y="3298111"/>
            <a:ext cx="663371" cy="663371"/>
          </a:xfrm>
          <a:prstGeom prst="rect">
            <a:avLst/>
          </a:prstGeom>
        </p:spPr>
      </p:pic>
      <p:pic>
        <p:nvPicPr>
          <p:cNvPr id="25" name="그래픽 24" descr="갈매기형 화살표">
            <a:extLst>
              <a:ext uri="{FF2B5EF4-FFF2-40B4-BE49-F238E27FC236}">
                <a16:creationId xmlns:a16="http://schemas.microsoft.com/office/drawing/2014/main" id="{CC4D208B-0312-4F2F-9287-5D095F84AA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85013" y="3438175"/>
            <a:ext cx="383242" cy="3832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CAF1D8-CF48-4EC9-BB17-A94E2B44CD2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92" y="5078852"/>
            <a:ext cx="419464" cy="419464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FB6D262-4C9B-4109-90FA-9F92ECF67048}"/>
              </a:ext>
            </a:extLst>
          </p:cNvPr>
          <p:cNvSpPr/>
          <p:nvPr/>
        </p:nvSpPr>
        <p:spPr>
          <a:xfrm>
            <a:off x="9483265" y="1616906"/>
            <a:ext cx="2011067" cy="3870902"/>
          </a:xfrm>
          <a:prstGeom prst="roundRect">
            <a:avLst/>
          </a:prstGeom>
          <a:noFill/>
          <a:ln w="19050">
            <a:solidFill>
              <a:srgbClr val="052B3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623F7D-37DC-4957-88D2-A89450575E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6199" y="1706886"/>
            <a:ext cx="910890" cy="376201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1570239-4E78-4DE8-8D3A-4605B214DDCE}"/>
              </a:ext>
            </a:extLst>
          </p:cNvPr>
          <p:cNvSpPr/>
          <p:nvPr/>
        </p:nvSpPr>
        <p:spPr>
          <a:xfrm>
            <a:off x="9657061" y="2237157"/>
            <a:ext cx="1685193" cy="285360"/>
          </a:xfrm>
          <a:prstGeom prst="roundRect">
            <a:avLst/>
          </a:prstGeom>
          <a:noFill/>
          <a:ln>
            <a:solidFill>
              <a:srgbClr val="33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알레르기 성분 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50FECE32-7CBE-410D-8058-BCA86147DAFD}"/>
              </a:ext>
            </a:extLst>
          </p:cNvPr>
          <p:cNvSpPr/>
          <p:nvPr/>
        </p:nvSpPr>
        <p:spPr>
          <a:xfrm>
            <a:off x="9657061" y="2635479"/>
            <a:ext cx="1685193" cy="285360"/>
          </a:xfrm>
          <a:prstGeom prst="roundRect">
            <a:avLst/>
          </a:prstGeom>
          <a:noFill/>
          <a:ln>
            <a:solidFill>
              <a:srgbClr val="33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식품 정보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26E19475-5CB4-4021-B02B-C59984D94BDD}"/>
              </a:ext>
            </a:extLst>
          </p:cNvPr>
          <p:cNvSpPr/>
          <p:nvPr/>
        </p:nvSpPr>
        <p:spPr>
          <a:xfrm>
            <a:off x="9657061" y="3028722"/>
            <a:ext cx="1685193" cy="285360"/>
          </a:xfrm>
          <a:prstGeom prst="roundRect">
            <a:avLst/>
          </a:prstGeom>
          <a:noFill/>
          <a:ln>
            <a:solidFill>
              <a:srgbClr val="33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사용자 정보</a:t>
            </a:r>
            <a:endParaRPr lang="ko-KR" altLang="en-US" sz="1100" dirty="0">
              <a:solidFill>
                <a:srgbClr val="052B3D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72AC10A7-FA6A-4A63-ADEC-EC6E5FAB220F}"/>
              </a:ext>
            </a:extLst>
          </p:cNvPr>
          <p:cNvSpPr/>
          <p:nvPr/>
        </p:nvSpPr>
        <p:spPr>
          <a:xfrm>
            <a:off x="9657061" y="3425597"/>
            <a:ext cx="1685193" cy="285360"/>
          </a:xfrm>
          <a:prstGeom prst="roundRect">
            <a:avLst/>
          </a:prstGeom>
          <a:noFill/>
          <a:ln>
            <a:solidFill>
              <a:srgbClr val="33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사용자 알레르기 정보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33622F3F-CDA9-44B4-9837-87A7D9459046}"/>
              </a:ext>
            </a:extLst>
          </p:cNvPr>
          <p:cNvSpPr/>
          <p:nvPr/>
        </p:nvSpPr>
        <p:spPr>
          <a:xfrm>
            <a:off x="9657061" y="3818840"/>
            <a:ext cx="1685193" cy="285360"/>
          </a:xfrm>
          <a:prstGeom prst="roundRect">
            <a:avLst/>
          </a:prstGeom>
          <a:noFill/>
          <a:ln>
            <a:solidFill>
              <a:srgbClr val="33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사용자 섭취 식품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753B155F-8D3D-4341-87EC-16DE7D1BEB60}"/>
              </a:ext>
            </a:extLst>
          </p:cNvPr>
          <p:cNvSpPr/>
          <p:nvPr/>
        </p:nvSpPr>
        <p:spPr>
          <a:xfrm>
            <a:off x="9657061" y="4606239"/>
            <a:ext cx="1685193" cy="285360"/>
          </a:xfrm>
          <a:prstGeom prst="roundRect">
            <a:avLst/>
          </a:prstGeom>
          <a:noFill/>
          <a:ln>
            <a:solidFill>
              <a:srgbClr val="33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Q&amp;A</a:t>
            </a:r>
            <a:r>
              <a:rPr lang="ko-KR" altLang="en-US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게시판 글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03913B88-4391-4FB2-87F5-70800205609C}"/>
              </a:ext>
            </a:extLst>
          </p:cNvPr>
          <p:cNvSpPr/>
          <p:nvPr/>
        </p:nvSpPr>
        <p:spPr>
          <a:xfrm>
            <a:off x="9657060" y="5000084"/>
            <a:ext cx="1685193" cy="285360"/>
          </a:xfrm>
          <a:prstGeom prst="roundRect">
            <a:avLst/>
          </a:prstGeom>
          <a:noFill/>
          <a:ln>
            <a:solidFill>
              <a:srgbClr val="33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Q&amp;A </a:t>
            </a:r>
            <a:r>
              <a:rPr lang="ko-KR" altLang="en-US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게시판 댓글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5737B11D-A603-4B18-8A3A-05753C805634}"/>
              </a:ext>
            </a:extLst>
          </p:cNvPr>
          <p:cNvSpPr/>
          <p:nvPr/>
        </p:nvSpPr>
        <p:spPr>
          <a:xfrm>
            <a:off x="9657061" y="4212394"/>
            <a:ext cx="1685193" cy="285360"/>
          </a:xfrm>
          <a:prstGeom prst="roundRect">
            <a:avLst/>
          </a:prstGeom>
          <a:noFill/>
          <a:ln>
            <a:solidFill>
              <a:srgbClr val="33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사용자 </a:t>
            </a:r>
            <a:r>
              <a:rPr lang="ko-KR" altLang="en-US" sz="1100" dirty="0" err="1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찜한</a:t>
            </a:r>
            <a:r>
              <a:rPr lang="ko-KR" altLang="en-US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식품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B5447F-75E3-454A-91F4-328EF90D8E5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68" y="1378803"/>
            <a:ext cx="898801" cy="471871"/>
          </a:xfrm>
          <a:prstGeom prst="rect">
            <a:avLst/>
          </a:prstGeom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A233937-99B2-4A02-BCEB-D0B1171A5949}"/>
              </a:ext>
            </a:extLst>
          </p:cNvPr>
          <p:cNvSpPr/>
          <p:nvPr/>
        </p:nvSpPr>
        <p:spPr>
          <a:xfrm>
            <a:off x="3472827" y="1360833"/>
            <a:ext cx="5246343" cy="1678567"/>
          </a:xfrm>
          <a:prstGeom prst="roundRect">
            <a:avLst/>
          </a:prstGeom>
          <a:noFill/>
          <a:ln w="19050">
            <a:solidFill>
              <a:srgbClr val="052B3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CD947A6-5DC6-431C-B097-C8CF03CAA150}"/>
              </a:ext>
            </a:extLst>
          </p:cNvPr>
          <p:cNvSpPr/>
          <p:nvPr/>
        </p:nvSpPr>
        <p:spPr>
          <a:xfrm>
            <a:off x="3709655" y="1852941"/>
            <a:ext cx="2273166" cy="285360"/>
          </a:xfrm>
          <a:prstGeom prst="roundRect">
            <a:avLst/>
          </a:prstGeom>
          <a:noFill/>
          <a:ln>
            <a:solidFill>
              <a:srgbClr val="33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Q&amp;A </a:t>
            </a:r>
            <a:r>
              <a:rPr lang="ko-KR" altLang="en-US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게시판 글 </a:t>
            </a:r>
            <a:r>
              <a:rPr lang="en-US" altLang="ko-KR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(CRUD)</a:t>
            </a:r>
            <a:endParaRPr lang="ko-KR" altLang="en-US" sz="1100" dirty="0">
              <a:solidFill>
                <a:srgbClr val="052B3D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E28432B5-9D03-4C07-B973-FECC205A22F8}"/>
              </a:ext>
            </a:extLst>
          </p:cNvPr>
          <p:cNvSpPr/>
          <p:nvPr/>
        </p:nvSpPr>
        <p:spPr>
          <a:xfrm>
            <a:off x="3709655" y="2600510"/>
            <a:ext cx="2273166" cy="2853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33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실시간 식중독 지수 표기</a:t>
            </a: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5A5D3481-F16D-44CC-A16D-11D35D51093B}"/>
              </a:ext>
            </a:extLst>
          </p:cNvPr>
          <p:cNvSpPr/>
          <p:nvPr/>
        </p:nvSpPr>
        <p:spPr>
          <a:xfrm>
            <a:off x="3709655" y="2235549"/>
            <a:ext cx="2273166" cy="285360"/>
          </a:xfrm>
          <a:prstGeom prst="roundRect">
            <a:avLst/>
          </a:prstGeom>
          <a:noFill/>
          <a:ln>
            <a:solidFill>
              <a:srgbClr val="335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Q&amp;A </a:t>
            </a:r>
            <a:r>
              <a:rPr lang="ko-KR" altLang="en-US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게시판 댓글 </a:t>
            </a:r>
            <a:r>
              <a:rPr lang="en-US" altLang="ko-KR" sz="11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(CRUD)</a:t>
            </a:r>
            <a:endParaRPr lang="ko-KR" altLang="en-US" sz="1100" dirty="0">
              <a:solidFill>
                <a:srgbClr val="052B3D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5850995-5D39-4D34-A7C9-8457104E4450}"/>
              </a:ext>
            </a:extLst>
          </p:cNvPr>
          <p:cNvGrpSpPr/>
          <p:nvPr/>
        </p:nvGrpSpPr>
        <p:grpSpPr>
          <a:xfrm>
            <a:off x="6981422" y="1679514"/>
            <a:ext cx="1321665" cy="1031113"/>
            <a:chOff x="7448286" y="5106234"/>
            <a:chExt cx="1321665" cy="1031113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F571AB7-D980-4FB7-A05E-AFA318218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48286" y="5870344"/>
              <a:ext cx="1321665" cy="267003"/>
            </a:xfrm>
            <a:prstGeom prst="rect">
              <a:avLst/>
            </a:prstGeom>
          </p:spPr>
        </p:pic>
        <p:pic>
          <p:nvPicPr>
            <p:cNvPr id="50" name="그래픽 49" descr="흐림">
              <a:extLst>
                <a:ext uri="{FF2B5EF4-FFF2-40B4-BE49-F238E27FC236}">
                  <a16:creationId xmlns:a16="http://schemas.microsoft.com/office/drawing/2014/main" id="{4F9FF8A0-7D21-467F-9F61-36D1529A8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651918" y="5106234"/>
              <a:ext cx="914400" cy="914400"/>
            </a:xfrm>
            <a:prstGeom prst="rect">
              <a:avLst/>
            </a:prstGeom>
          </p:spPr>
        </p:pic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05A19861-0218-45F2-A213-48A1609B95E7}"/>
              </a:ext>
            </a:extLst>
          </p:cNvPr>
          <p:cNvGrpSpPr/>
          <p:nvPr/>
        </p:nvGrpSpPr>
        <p:grpSpPr>
          <a:xfrm>
            <a:off x="6255359" y="1852418"/>
            <a:ext cx="408140" cy="892516"/>
            <a:chOff x="2578585" y="1856546"/>
            <a:chExt cx="637033" cy="1088203"/>
          </a:xfrm>
        </p:grpSpPr>
        <p:pic>
          <p:nvPicPr>
            <p:cNvPr id="104" name="그래픽 103" descr="조금 굽은 줄 화살표">
              <a:extLst>
                <a:ext uri="{FF2B5EF4-FFF2-40B4-BE49-F238E27FC236}">
                  <a16:creationId xmlns:a16="http://schemas.microsoft.com/office/drawing/2014/main" id="{7BACD95B-9854-43B7-B9B0-583277AEB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V="1">
              <a:off x="2579823" y="1856546"/>
              <a:ext cx="635795" cy="635795"/>
            </a:xfrm>
            <a:prstGeom prst="rect">
              <a:avLst/>
            </a:prstGeom>
          </p:spPr>
        </p:pic>
        <p:pic>
          <p:nvPicPr>
            <p:cNvPr id="105" name="그래픽 104" descr="조금 굽은 줄 화살표">
              <a:extLst>
                <a:ext uri="{FF2B5EF4-FFF2-40B4-BE49-F238E27FC236}">
                  <a16:creationId xmlns:a16="http://schemas.microsoft.com/office/drawing/2014/main" id="{A09813E3-9223-4C9D-BC7C-A3967B86B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0800000" flipV="1">
              <a:off x="2578585" y="2308954"/>
              <a:ext cx="635795" cy="635795"/>
            </a:xfrm>
            <a:prstGeom prst="rect">
              <a:avLst/>
            </a:prstGeom>
          </p:spPr>
        </p:pic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F3CE08EA-AC0C-4F16-A78D-3B7D2872FC52}"/>
              </a:ext>
            </a:extLst>
          </p:cNvPr>
          <p:cNvGrpSpPr/>
          <p:nvPr/>
        </p:nvGrpSpPr>
        <p:grpSpPr>
          <a:xfrm>
            <a:off x="8906987" y="4279684"/>
            <a:ext cx="408140" cy="892516"/>
            <a:chOff x="2578585" y="1856546"/>
            <a:chExt cx="637033" cy="1088203"/>
          </a:xfrm>
        </p:grpSpPr>
        <p:pic>
          <p:nvPicPr>
            <p:cNvPr id="107" name="그래픽 106" descr="조금 굽은 줄 화살표">
              <a:extLst>
                <a:ext uri="{FF2B5EF4-FFF2-40B4-BE49-F238E27FC236}">
                  <a16:creationId xmlns:a16="http://schemas.microsoft.com/office/drawing/2014/main" id="{434BE738-057D-49FE-B494-CAF15E508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V="1">
              <a:off x="2579823" y="1856546"/>
              <a:ext cx="635795" cy="635795"/>
            </a:xfrm>
            <a:prstGeom prst="rect">
              <a:avLst/>
            </a:prstGeom>
          </p:spPr>
        </p:pic>
        <p:pic>
          <p:nvPicPr>
            <p:cNvPr id="108" name="그래픽 107" descr="조금 굽은 줄 화살표">
              <a:extLst>
                <a:ext uri="{FF2B5EF4-FFF2-40B4-BE49-F238E27FC236}">
                  <a16:creationId xmlns:a16="http://schemas.microsoft.com/office/drawing/2014/main" id="{09AB94E8-F32F-4345-92F8-58816D3A6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0800000" flipV="1">
              <a:off x="2578585" y="2308954"/>
              <a:ext cx="635795" cy="635795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DD3D5552-72CA-4D38-962C-5F98DCA9C543}"/>
              </a:ext>
            </a:extLst>
          </p:cNvPr>
          <p:cNvGrpSpPr/>
          <p:nvPr/>
        </p:nvGrpSpPr>
        <p:grpSpPr>
          <a:xfrm>
            <a:off x="2720083" y="4204479"/>
            <a:ext cx="408140" cy="892516"/>
            <a:chOff x="2578585" y="1856546"/>
            <a:chExt cx="637033" cy="1088203"/>
          </a:xfrm>
        </p:grpSpPr>
        <p:pic>
          <p:nvPicPr>
            <p:cNvPr id="110" name="그래픽 109" descr="조금 굽은 줄 화살표">
              <a:extLst>
                <a:ext uri="{FF2B5EF4-FFF2-40B4-BE49-F238E27FC236}">
                  <a16:creationId xmlns:a16="http://schemas.microsoft.com/office/drawing/2014/main" id="{2883423F-CF45-457A-BCDE-96B8E5243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V="1">
              <a:off x="2579823" y="1856546"/>
              <a:ext cx="635795" cy="635795"/>
            </a:xfrm>
            <a:prstGeom prst="rect">
              <a:avLst/>
            </a:prstGeom>
          </p:spPr>
        </p:pic>
        <p:pic>
          <p:nvPicPr>
            <p:cNvPr id="111" name="그래픽 110" descr="조금 굽은 줄 화살표">
              <a:extLst>
                <a:ext uri="{FF2B5EF4-FFF2-40B4-BE49-F238E27FC236}">
                  <a16:creationId xmlns:a16="http://schemas.microsoft.com/office/drawing/2014/main" id="{0698708B-46D5-4352-84CE-EA3B59FDE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0800000" flipV="1">
              <a:off x="2578585" y="2308954"/>
              <a:ext cx="635795" cy="635795"/>
            </a:xfrm>
            <a:prstGeom prst="rect">
              <a:avLst/>
            </a:prstGeom>
          </p:spPr>
        </p:pic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07385E30-B75D-494E-BC8B-5DF64A7B92A7}"/>
              </a:ext>
            </a:extLst>
          </p:cNvPr>
          <p:cNvGrpSpPr/>
          <p:nvPr/>
        </p:nvGrpSpPr>
        <p:grpSpPr>
          <a:xfrm>
            <a:off x="2710165" y="1783951"/>
            <a:ext cx="408140" cy="892516"/>
            <a:chOff x="2578585" y="1856546"/>
            <a:chExt cx="637033" cy="1088203"/>
          </a:xfrm>
        </p:grpSpPr>
        <p:pic>
          <p:nvPicPr>
            <p:cNvPr id="113" name="그래픽 112" descr="조금 굽은 줄 화살표">
              <a:extLst>
                <a:ext uri="{FF2B5EF4-FFF2-40B4-BE49-F238E27FC236}">
                  <a16:creationId xmlns:a16="http://schemas.microsoft.com/office/drawing/2014/main" id="{502A66C5-6465-4F39-ADAE-5EE4732D0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V="1">
              <a:off x="2579823" y="1856546"/>
              <a:ext cx="635795" cy="635795"/>
            </a:xfrm>
            <a:prstGeom prst="rect">
              <a:avLst/>
            </a:prstGeom>
          </p:spPr>
        </p:pic>
        <p:pic>
          <p:nvPicPr>
            <p:cNvPr id="114" name="그래픽 113" descr="조금 굽은 줄 화살표">
              <a:extLst>
                <a:ext uri="{FF2B5EF4-FFF2-40B4-BE49-F238E27FC236}">
                  <a16:creationId xmlns:a16="http://schemas.microsoft.com/office/drawing/2014/main" id="{01DC4BE3-BD1D-4756-94F0-2F8336A21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0800000" flipV="1">
              <a:off x="2578585" y="2308954"/>
              <a:ext cx="635795" cy="635795"/>
            </a:xfrm>
            <a:prstGeom prst="rect">
              <a:avLst/>
            </a:prstGeom>
          </p:spPr>
        </p:pic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899AD46F-741A-452F-9E57-BCB46E4A6000}"/>
              </a:ext>
            </a:extLst>
          </p:cNvPr>
          <p:cNvGrpSpPr/>
          <p:nvPr/>
        </p:nvGrpSpPr>
        <p:grpSpPr>
          <a:xfrm>
            <a:off x="8892966" y="1850674"/>
            <a:ext cx="408140" cy="892516"/>
            <a:chOff x="2578585" y="1856546"/>
            <a:chExt cx="637033" cy="1088203"/>
          </a:xfrm>
        </p:grpSpPr>
        <p:pic>
          <p:nvPicPr>
            <p:cNvPr id="123" name="그래픽 122" descr="조금 굽은 줄 화살표">
              <a:extLst>
                <a:ext uri="{FF2B5EF4-FFF2-40B4-BE49-F238E27FC236}">
                  <a16:creationId xmlns:a16="http://schemas.microsoft.com/office/drawing/2014/main" id="{F2187BF9-9BA6-4F84-A709-F5D341040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V="1">
              <a:off x="2579823" y="1856546"/>
              <a:ext cx="635795" cy="635795"/>
            </a:xfrm>
            <a:prstGeom prst="rect">
              <a:avLst/>
            </a:prstGeom>
          </p:spPr>
        </p:pic>
        <p:pic>
          <p:nvPicPr>
            <p:cNvPr id="124" name="그래픽 123" descr="조금 굽은 줄 화살표">
              <a:extLst>
                <a:ext uri="{FF2B5EF4-FFF2-40B4-BE49-F238E27FC236}">
                  <a16:creationId xmlns:a16="http://schemas.microsoft.com/office/drawing/2014/main" id="{B0736F9D-C768-48F4-9588-D37576F61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0800000" flipV="1">
              <a:off x="2578585" y="2308954"/>
              <a:ext cx="635795" cy="635795"/>
            </a:xfrm>
            <a:prstGeom prst="rect">
              <a:avLst/>
            </a:prstGeom>
          </p:spPr>
        </p:pic>
      </p:grpSp>
      <p:pic>
        <p:nvPicPr>
          <p:cNvPr id="125" name="그림 124" descr="클립아트이(가) 표시된 사진&#10;&#10;자동 생성된 설명">
            <a:extLst>
              <a:ext uri="{FF2B5EF4-FFF2-40B4-BE49-F238E27FC236}">
                <a16:creationId xmlns:a16="http://schemas.microsoft.com/office/drawing/2014/main" id="{2E33B7F6-8592-4812-BB54-BF669E35C4A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51" y="1473755"/>
            <a:ext cx="817345" cy="2621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FA6A24-0CCD-4AC4-A278-C59827045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1464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3-1. </a:t>
            </a:r>
            <a:r>
              <a: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프로젝트 설계 </a:t>
            </a: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(ER-Diagram)</a:t>
            </a:r>
            <a:endParaRPr lang="ko-KR" altLang="en-US" sz="2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3"/>
          </p:nvPr>
        </p:nvSpPr>
        <p:spPr>
          <a:xfrm>
            <a:off x="522892" y="895082"/>
            <a:ext cx="3995738" cy="253374"/>
          </a:xfrm>
        </p:spPr>
        <p:txBody>
          <a:bodyPr/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안전 먹거리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Final Project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F248B4D-CB4A-4D39-8EFB-39E4CAFDC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332" y="127866"/>
            <a:ext cx="554793" cy="302614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985429D-CB06-482E-A369-1568475728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9" b="4147"/>
          <a:stretch/>
        </p:blipFill>
        <p:spPr>
          <a:xfrm>
            <a:off x="528297" y="1342591"/>
            <a:ext cx="7376508" cy="448287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53FF040-6CBC-40B4-9AE3-106D689E5481}"/>
              </a:ext>
            </a:extLst>
          </p:cNvPr>
          <p:cNvSpPr/>
          <p:nvPr/>
        </p:nvSpPr>
        <p:spPr>
          <a:xfrm>
            <a:off x="528297" y="1342591"/>
            <a:ext cx="7677679" cy="4662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8E569D-75C6-42CD-BBD2-426E8F8C8607}"/>
              </a:ext>
            </a:extLst>
          </p:cNvPr>
          <p:cNvGrpSpPr/>
          <p:nvPr/>
        </p:nvGrpSpPr>
        <p:grpSpPr>
          <a:xfrm>
            <a:off x="8123172" y="1267690"/>
            <a:ext cx="4068828" cy="4812424"/>
            <a:chOff x="8427972" y="1300295"/>
            <a:chExt cx="4068828" cy="4812424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E670E7A-2807-429B-ABDF-5A538DF061A3}"/>
                </a:ext>
              </a:extLst>
            </p:cNvPr>
            <p:cNvSpPr/>
            <p:nvPr/>
          </p:nvSpPr>
          <p:spPr>
            <a:xfrm>
              <a:off x="8427972" y="1754603"/>
              <a:ext cx="4068828" cy="4358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allergy                       :  </a:t>
              </a: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알레르기 성분</a:t>
              </a:r>
              <a:endParaRPr lang="en-US" altLang="ko-KR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food                          :  </a:t>
              </a: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식품 정보</a:t>
              </a:r>
              <a:endParaRPr lang="en-US" altLang="ko-KR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member                     :  </a:t>
              </a: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사용자 정보</a:t>
              </a:r>
              <a:endParaRPr lang="en-US" altLang="ko-KR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600" dirty="0" err="1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member_has_allergy</a:t>
              </a:r>
              <a:r>
                <a:rPr lang="en-US" altLang="ko-KR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 :  </a:t>
              </a: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사용자 알레르기 정보</a:t>
              </a:r>
              <a:endParaRPr lang="en-US" altLang="ko-KR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600" dirty="0" err="1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real_ingestion</a:t>
              </a:r>
              <a:r>
                <a:rPr lang="en-US" altLang="ko-KR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          :  </a:t>
              </a: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사용자 섭취 식품</a:t>
              </a:r>
              <a:endParaRPr lang="en-US" altLang="ko-KR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ingestion                  :  </a:t>
              </a: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사용자 </a:t>
              </a:r>
              <a:r>
                <a:rPr lang="ko-KR" altLang="en-US" sz="1600" dirty="0" err="1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찜한</a:t>
              </a: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식품</a:t>
              </a:r>
              <a:endParaRPr lang="en-US" altLang="ko-KR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600" dirty="0" err="1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qna_board</a:t>
              </a:r>
              <a:r>
                <a:rPr lang="en-US" altLang="ko-KR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               :  Q&amp;A </a:t>
              </a: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게시판 글</a:t>
              </a:r>
              <a:endParaRPr lang="en-US" altLang="ko-KR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600" dirty="0" err="1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qna_comment</a:t>
              </a:r>
              <a:r>
                <a:rPr lang="en-US" altLang="ko-KR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          :  Q&amp;A </a:t>
              </a: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게시판 댓글</a:t>
              </a:r>
              <a:endParaRPr lang="en-US" altLang="ko-KR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endParaRPr lang="ko-KR" altLang="en-US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C143C33-F9A1-4C6F-8B73-42129BE9D00F}"/>
                </a:ext>
              </a:extLst>
            </p:cNvPr>
            <p:cNvGrpSpPr/>
            <p:nvPr/>
          </p:nvGrpSpPr>
          <p:grpSpPr>
            <a:xfrm>
              <a:off x="8432721" y="1300295"/>
              <a:ext cx="2147274" cy="454308"/>
              <a:chOff x="8432721" y="1300295"/>
              <a:chExt cx="2147274" cy="454308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35567A82-645F-4315-B6E9-8CD0CFDEF4EC}"/>
                  </a:ext>
                </a:extLst>
              </p:cNvPr>
              <p:cNvSpPr/>
              <p:nvPr/>
            </p:nvSpPr>
            <p:spPr>
              <a:xfrm>
                <a:off x="8619137" y="1300295"/>
                <a:ext cx="19608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52B3D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Database</a:t>
                </a:r>
                <a:r>
                  <a:rPr lang="ko-KR" altLang="en-US" dirty="0">
                    <a:solidFill>
                      <a:srgbClr val="052B3D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en-US" altLang="ko-KR" dirty="0">
                    <a:solidFill>
                      <a:srgbClr val="052B3D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Tables</a:t>
                </a:r>
                <a:endParaRPr lang="ko-KR" altLang="en-US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3D5A396E-0336-4088-A740-43307A5FB1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0243" y="1754603"/>
                <a:ext cx="393818" cy="0"/>
              </a:xfrm>
              <a:prstGeom prst="line">
                <a:avLst/>
              </a:prstGeom>
              <a:ln w="28575">
                <a:solidFill>
                  <a:srgbClr val="3357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1" name="그래픽 80" descr="데이터베이스">
                <a:extLst>
                  <a:ext uri="{FF2B5EF4-FFF2-40B4-BE49-F238E27FC236}">
                    <a16:creationId xmlns:a16="http://schemas.microsoft.com/office/drawing/2014/main" id="{D1A46284-D3BD-4301-AC80-928BB1E81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432721" y="1342591"/>
                <a:ext cx="286733" cy="286733"/>
              </a:xfrm>
              <a:prstGeom prst="rect">
                <a:avLst/>
              </a:prstGeom>
            </p:spPr>
          </p:pic>
        </p:grp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B2D22D-71CD-4A3B-A08B-A817D4F9DA30}"/>
              </a:ext>
            </a:extLst>
          </p:cNvPr>
          <p:cNvSpPr/>
          <p:nvPr/>
        </p:nvSpPr>
        <p:spPr>
          <a:xfrm>
            <a:off x="544204" y="1351135"/>
            <a:ext cx="7381913" cy="4482879"/>
          </a:xfrm>
          <a:prstGeom prst="rect">
            <a:avLst/>
          </a:prstGeom>
          <a:noFill/>
          <a:ln w="28575">
            <a:solidFill>
              <a:srgbClr val="052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85740F-BDF3-4AC5-AD2D-E859FFE8A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6922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F78C5837-8269-4DCE-A69D-9C6401B59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1" t="-193" r="8282" b="24014"/>
          <a:stretch/>
        </p:blipFill>
        <p:spPr>
          <a:xfrm>
            <a:off x="522892" y="1342590"/>
            <a:ext cx="9029859" cy="4482879"/>
          </a:xfrm>
          <a:prstGeom prst="rect">
            <a:avLst/>
          </a:prstGeom>
        </p:spPr>
      </p:pic>
      <p:sp>
        <p:nvSpPr>
          <p:cNvPr id="21" name="제목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3-2. </a:t>
            </a:r>
            <a:r>
              <a: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프로젝트 설계 </a:t>
            </a: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(</a:t>
            </a:r>
            <a:r>
              <a:rPr lang="en-US" altLang="ko-KR" sz="28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Usecase</a:t>
            </a: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Diagram)</a:t>
            </a:r>
            <a:endParaRPr lang="ko-KR" altLang="en-US" sz="2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3"/>
          </p:nvPr>
        </p:nvSpPr>
        <p:spPr>
          <a:xfrm>
            <a:off x="522892" y="895082"/>
            <a:ext cx="3995738" cy="253374"/>
          </a:xfrm>
        </p:spPr>
        <p:txBody>
          <a:bodyPr/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안전 먹거리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Final Project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F248B4D-CB4A-4D39-8EFB-39E4CAFDC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4332" y="127866"/>
            <a:ext cx="554793" cy="30261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054E74-A99C-4951-881C-DD4BB5C81CCE}"/>
              </a:ext>
            </a:extLst>
          </p:cNvPr>
          <p:cNvSpPr/>
          <p:nvPr/>
        </p:nvSpPr>
        <p:spPr>
          <a:xfrm>
            <a:off x="528297" y="1342591"/>
            <a:ext cx="7677679" cy="4662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6542258-E953-4FBE-8F63-99446B414BF0}"/>
              </a:ext>
            </a:extLst>
          </p:cNvPr>
          <p:cNvSpPr/>
          <p:nvPr/>
        </p:nvSpPr>
        <p:spPr>
          <a:xfrm>
            <a:off x="544204" y="1351135"/>
            <a:ext cx="9029859" cy="4482879"/>
          </a:xfrm>
          <a:prstGeom prst="rect">
            <a:avLst/>
          </a:prstGeom>
          <a:noFill/>
          <a:ln w="28575">
            <a:solidFill>
              <a:srgbClr val="052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228F5-50F2-441E-AFE6-BB7B451CE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2442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/>
          <p:cNvSpPr>
            <a:spLocks noGrp="1"/>
          </p:cNvSpPr>
          <p:nvPr>
            <p:ph type="title"/>
          </p:nvPr>
        </p:nvSpPr>
        <p:spPr>
          <a:xfrm>
            <a:off x="522892" y="430480"/>
            <a:ext cx="7381913" cy="46460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3-3-1. </a:t>
            </a:r>
            <a:r>
              <a: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프로젝트 설계 </a:t>
            </a: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(Class Diagram of Spring)</a:t>
            </a:r>
            <a:endParaRPr lang="ko-KR" altLang="en-US" sz="2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3"/>
          </p:nvPr>
        </p:nvSpPr>
        <p:spPr>
          <a:xfrm>
            <a:off x="522892" y="895082"/>
            <a:ext cx="3995738" cy="253374"/>
          </a:xfrm>
        </p:spPr>
        <p:txBody>
          <a:bodyPr/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안전 먹거리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Final Project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F248B4D-CB4A-4D39-8EFB-39E4CAFDC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332" y="127866"/>
            <a:ext cx="554793" cy="30261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C53F72-9620-4A14-B68B-7C01E9FA7410}"/>
              </a:ext>
            </a:extLst>
          </p:cNvPr>
          <p:cNvSpPr/>
          <p:nvPr/>
        </p:nvSpPr>
        <p:spPr>
          <a:xfrm>
            <a:off x="528297" y="1342591"/>
            <a:ext cx="7677679" cy="4662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2B235385-DE57-46DD-9C92-928FB8F350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8" t="2593" r="12125" b="17588"/>
          <a:stretch/>
        </p:blipFill>
        <p:spPr>
          <a:xfrm>
            <a:off x="528297" y="1342591"/>
            <a:ext cx="7376508" cy="448287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FC1207-9DFA-4225-8715-E8B287651571}"/>
              </a:ext>
            </a:extLst>
          </p:cNvPr>
          <p:cNvSpPr/>
          <p:nvPr/>
        </p:nvSpPr>
        <p:spPr>
          <a:xfrm>
            <a:off x="522892" y="1342591"/>
            <a:ext cx="7381913" cy="4482879"/>
          </a:xfrm>
          <a:prstGeom prst="rect">
            <a:avLst/>
          </a:prstGeom>
          <a:noFill/>
          <a:ln w="28575">
            <a:solidFill>
              <a:srgbClr val="052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6281F6F-8346-49BB-B757-75FFF988A744}"/>
              </a:ext>
            </a:extLst>
          </p:cNvPr>
          <p:cNvGrpSpPr/>
          <p:nvPr/>
        </p:nvGrpSpPr>
        <p:grpSpPr>
          <a:xfrm>
            <a:off x="8123172" y="1267690"/>
            <a:ext cx="3925953" cy="2719544"/>
            <a:chOff x="8123172" y="1267690"/>
            <a:chExt cx="3925953" cy="271954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47F50A4-4F79-4441-ABE0-60930BAA8C9B}"/>
                </a:ext>
              </a:extLst>
            </p:cNvPr>
            <p:cNvSpPr/>
            <p:nvPr/>
          </p:nvSpPr>
          <p:spPr>
            <a:xfrm>
              <a:off x="8123172" y="1721998"/>
              <a:ext cx="3925953" cy="22652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   Class Diagram</a:t>
              </a: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의 가독성을 위해 </a:t>
              </a:r>
              <a:r>
                <a:rPr lang="en-US" altLang="ko-KR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VO</a:t>
              </a: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는 제</a:t>
              </a:r>
              <a:endParaRPr lang="en-US" altLang="ko-KR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   </a:t>
              </a:r>
              <a:r>
                <a:rPr lang="ko-KR" altLang="en-US" sz="1600" dirty="0" err="1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외하였으며</a:t>
              </a:r>
              <a:r>
                <a:rPr lang="en-US" altLang="ko-KR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, VO</a:t>
              </a: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는 </a:t>
              </a:r>
              <a:r>
                <a:rPr lang="en-US" altLang="ko-KR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Database table</a:t>
              </a: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을 구현</a:t>
              </a:r>
              <a:endParaRPr lang="en-US" altLang="ko-KR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endParaRPr lang="en-US" altLang="ko-KR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   유지보수를 위해</a:t>
              </a:r>
              <a:r>
                <a:rPr lang="en-US" altLang="ko-KR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MVC </a:t>
              </a: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패턴으로 구현</a:t>
              </a:r>
              <a:endParaRPr lang="en-US" altLang="ko-KR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endParaRPr lang="en-US" altLang="ko-KR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   각 기능별로 </a:t>
              </a:r>
              <a:r>
                <a:rPr lang="ko-KR" altLang="en-US" sz="1600" dirty="0" err="1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모듈화하여</a:t>
              </a: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</a:t>
              </a:r>
              <a:r>
                <a:rPr lang="en-US" altLang="ko-KR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Class</a:t>
              </a: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로 구현</a:t>
              </a:r>
              <a:endParaRPr lang="en-US" altLang="ko-KR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F45E997-3752-4E93-AE15-FB297123C884}"/>
                </a:ext>
              </a:extLst>
            </p:cNvPr>
            <p:cNvSpPr/>
            <p:nvPr/>
          </p:nvSpPr>
          <p:spPr>
            <a:xfrm>
              <a:off x="8314337" y="1267690"/>
              <a:ext cx="14404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Description</a:t>
              </a:r>
              <a:endParaRPr lang="ko-KR" altLang="en-US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3F6FB2E-5C91-456D-95E6-B318FBEAA6BD}"/>
                </a:ext>
              </a:extLst>
            </p:cNvPr>
            <p:cNvCxnSpPr>
              <a:cxnSpLocks/>
            </p:cNvCxnSpPr>
            <p:nvPr/>
          </p:nvCxnSpPr>
          <p:spPr>
            <a:xfrm>
              <a:off x="8205443" y="1721998"/>
              <a:ext cx="393818" cy="0"/>
            </a:xfrm>
            <a:prstGeom prst="line">
              <a:avLst/>
            </a:prstGeom>
            <a:ln w="28575">
              <a:solidFill>
                <a:srgbClr val="3357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래픽 30" descr="문서">
              <a:extLst>
                <a:ext uri="{FF2B5EF4-FFF2-40B4-BE49-F238E27FC236}">
                  <a16:creationId xmlns:a16="http://schemas.microsoft.com/office/drawing/2014/main" id="{833E3F0F-A660-41C5-8831-B0A75E8F2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30049" y="1314628"/>
              <a:ext cx="286733" cy="286733"/>
            </a:xfrm>
            <a:prstGeom prst="rect">
              <a:avLst/>
            </a:prstGeom>
          </p:spPr>
        </p:pic>
      </p:grpSp>
      <p:pic>
        <p:nvPicPr>
          <p:cNvPr id="41" name="그래픽 40" descr="돋보기">
            <a:extLst>
              <a:ext uri="{FF2B5EF4-FFF2-40B4-BE49-F238E27FC236}">
                <a16:creationId xmlns:a16="http://schemas.microsoft.com/office/drawing/2014/main" id="{AC1EE0B4-8E0B-4490-A05E-A3E4FE9C13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31007" y="3674425"/>
            <a:ext cx="254808" cy="254808"/>
          </a:xfrm>
          <a:prstGeom prst="rect">
            <a:avLst/>
          </a:prstGeom>
        </p:spPr>
      </p:pic>
      <p:pic>
        <p:nvPicPr>
          <p:cNvPr id="42" name="그래픽 41" descr="돋보기">
            <a:extLst>
              <a:ext uri="{FF2B5EF4-FFF2-40B4-BE49-F238E27FC236}">
                <a16:creationId xmlns:a16="http://schemas.microsoft.com/office/drawing/2014/main" id="{EE7D349F-53BA-432E-A928-953AC73348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30049" y="2953961"/>
            <a:ext cx="254808" cy="254808"/>
          </a:xfrm>
          <a:prstGeom prst="rect">
            <a:avLst/>
          </a:prstGeom>
        </p:spPr>
      </p:pic>
      <p:pic>
        <p:nvPicPr>
          <p:cNvPr id="43" name="그래픽 42" descr="돋보기">
            <a:extLst>
              <a:ext uri="{FF2B5EF4-FFF2-40B4-BE49-F238E27FC236}">
                <a16:creationId xmlns:a16="http://schemas.microsoft.com/office/drawing/2014/main" id="{BEAED93D-F38C-44D5-93FD-DB78D683DE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30049" y="1861839"/>
            <a:ext cx="254808" cy="25480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6AE0FB6-0844-4B33-AB44-16D508C7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167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/>
          <p:cNvSpPr>
            <a:spLocks noGrp="1"/>
          </p:cNvSpPr>
          <p:nvPr>
            <p:ph type="title"/>
          </p:nvPr>
        </p:nvSpPr>
        <p:spPr>
          <a:xfrm>
            <a:off x="522892" y="430480"/>
            <a:ext cx="8303608" cy="46460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3-3-2. </a:t>
            </a:r>
            <a:r>
              <a: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프로젝트 설계 </a:t>
            </a: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(Class Diagram of Spring Boot)</a:t>
            </a:r>
            <a:endParaRPr lang="ko-KR" altLang="en-US" sz="28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3"/>
          </p:nvPr>
        </p:nvSpPr>
        <p:spPr>
          <a:xfrm>
            <a:off x="522892" y="895082"/>
            <a:ext cx="3995738" cy="253374"/>
          </a:xfrm>
        </p:spPr>
        <p:txBody>
          <a:bodyPr/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안전 먹거리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Final Project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F248B4D-CB4A-4D39-8EFB-39E4CAFDC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332" y="127866"/>
            <a:ext cx="554793" cy="30261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E787652-8D9D-44A2-B2BC-008B2843D5FB}"/>
              </a:ext>
            </a:extLst>
          </p:cNvPr>
          <p:cNvGrpSpPr/>
          <p:nvPr/>
        </p:nvGrpSpPr>
        <p:grpSpPr>
          <a:xfrm>
            <a:off x="522892" y="1342591"/>
            <a:ext cx="7683084" cy="4662623"/>
            <a:chOff x="522892" y="1342591"/>
            <a:chExt cx="7683084" cy="4662623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5482402B-2F35-4EFB-9D75-81EA11B47D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5" t="6276" r="37168" b="34634"/>
            <a:stretch/>
          </p:blipFill>
          <p:spPr>
            <a:xfrm>
              <a:off x="522892" y="1359683"/>
              <a:ext cx="7396348" cy="446578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C53F72-9620-4A14-B68B-7C01E9FA7410}"/>
                </a:ext>
              </a:extLst>
            </p:cNvPr>
            <p:cNvSpPr/>
            <p:nvPr/>
          </p:nvSpPr>
          <p:spPr>
            <a:xfrm>
              <a:off x="528297" y="1342591"/>
              <a:ext cx="7677679" cy="46626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6281F6F-8346-49BB-B757-75FFF988A744}"/>
              </a:ext>
            </a:extLst>
          </p:cNvPr>
          <p:cNvGrpSpPr/>
          <p:nvPr/>
        </p:nvGrpSpPr>
        <p:grpSpPr>
          <a:xfrm>
            <a:off x="8123172" y="1267690"/>
            <a:ext cx="3925953" cy="3827539"/>
            <a:chOff x="8123172" y="1267690"/>
            <a:chExt cx="3925953" cy="382753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47F50A4-4F79-4441-ABE0-60930BAA8C9B}"/>
                </a:ext>
              </a:extLst>
            </p:cNvPr>
            <p:cNvSpPr/>
            <p:nvPr/>
          </p:nvSpPr>
          <p:spPr>
            <a:xfrm>
              <a:off x="8123172" y="1721998"/>
              <a:ext cx="3925953" cy="33732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   Class Diagram</a:t>
              </a: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의 가독성을 위해 </a:t>
              </a:r>
              <a:r>
                <a:rPr lang="en-US" altLang="ko-KR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VO</a:t>
              </a: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는 제</a:t>
              </a:r>
              <a:endParaRPr lang="en-US" altLang="ko-KR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   </a:t>
              </a:r>
              <a:r>
                <a:rPr lang="ko-KR" altLang="en-US" sz="1600" dirty="0" err="1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외하였으며</a:t>
              </a:r>
              <a:r>
                <a:rPr lang="en-US" altLang="ko-KR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, VO</a:t>
              </a: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는 </a:t>
              </a:r>
              <a:r>
                <a:rPr lang="en-US" altLang="ko-KR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Database table</a:t>
              </a: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을 구현</a:t>
              </a:r>
              <a:endParaRPr lang="en-US" altLang="ko-KR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endParaRPr lang="en-US" altLang="ko-KR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   </a:t>
              </a:r>
              <a:r>
                <a:rPr lang="en-US" altLang="ko-KR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Vue.js</a:t>
              </a: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를 이용하여 </a:t>
              </a:r>
              <a:r>
                <a:rPr lang="en-US" altLang="ko-KR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MVVM </a:t>
              </a: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패턴으로 구현</a:t>
              </a:r>
              <a:endParaRPr lang="en-US" altLang="ko-KR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endParaRPr lang="en-US" altLang="ko-KR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   각 기능별로 </a:t>
              </a:r>
              <a:r>
                <a:rPr lang="ko-KR" altLang="en-US" sz="1600" dirty="0" err="1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모듈화하여</a:t>
              </a: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</a:t>
              </a:r>
              <a:r>
                <a:rPr lang="en-US" altLang="ko-KR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Class</a:t>
              </a: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로 구현</a:t>
              </a:r>
              <a:endParaRPr lang="en-US" altLang="ko-KR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   </a:t>
              </a: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공공데이터 포털에서 </a:t>
              </a:r>
              <a:r>
                <a:rPr lang="en-US" altLang="ko-KR" sz="1600" dirty="0" err="1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OpenAPI</a:t>
              </a: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로 전국 </a:t>
              </a:r>
              <a:r>
                <a:rPr lang="ko-KR" altLang="en-US" sz="1600" dirty="0" err="1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식중</a:t>
              </a:r>
              <a:endParaRPr lang="en-US" altLang="ko-KR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   </a:t>
              </a: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독 지수 실시간 갱신</a:t>
              </a:r>
              <a:endParaRPr lang="en-US" altLang="ko-KR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F45E997-3752-4E93-AE15-FB297123C884}"/>
                </a:ext>
              </a:extLst>
            </p:cNvPr>
            <p:cNvSpPr/>
            <p:nvPr/>
          </p:nvSpPr>
          <p:spPr>
            <a:xfrm>
              <a:off x="8314337" y="1267690"/>
              <a:ext cx="14404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Description</a:t>
              </a:r>
              <a:endParaRPr lang="ko-KR" altLang="en-US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3F6FB2E-5C91-456D-95E6-B318FBEAA6BD}"/>
                </a:ext>
              </a:extLst>
            </p:cNvPr>
            <p:cNvCxnSpPr>
              <a:cxnSpLocks/>
            </p:cNvCxnSpPr>
            <p:nvPr/>
          </p:nvCxnSpPr>
          <p:spPr>
            <a:xfrm>
              <a:off x="8205443" y="1721998"/>
              <a:ext cx="393818" cy="0"/>
            </a:xfrm>
            <a:prstGeom prst="line">
              <a:avLst/>
            </a:prstGeom>
            <a:ln w="28575">
              <a:solidFill>
                <a:srgbClr val="3357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래픽 30" descr="문서">
              <a:extLst>
                <a:ext uri="{FF2B5EF4-FFF2-40B4-BE49-F238E27FC236}">
                  <a16:creationId xmlns:a16="http://schemas.microsoft.com/office/drawing/2014/main" id="{833E3F0F-A660-41C5-8831-B0A75E8F2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30049" y="1314628"/>
              <a:ext cx="286733" cy="286733"/>
            </a:xfrm>
            <a:prstGeom prst="rect">
              <a:avLst/>
            </a:prstGeom>
          </p:spPr>
        </p:pic>
      </p:grpSp>
      <p:pic>
        <p:nvPicPr>
          <p:cNvPr id="41" name="그래픽 40" descr="돋보기">
            <a:extLst>
              <a:ext uri="{FF2B5EF4-FFF2-40B4-BE49-F238E27FC236}">
                <a16:creationId xmlns:a16="http://schemas.microsoft.com/office/drawing/2014/main" id="{AC1EE0B4-8E0B-4490-A05E-A3E4FE9C13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31007" y="3674425"/>
            <a:ext cx="254808" cy="254808"/>
          </a:xfrm>
          <a:prstGeom prst="rect">
            <a:avLst/>
          </a:prstGeom>
        </p:spPr>
      </p:pic>
      <p:pic>
        <p:nvPicPr>
          <p:cNvPr id="42" name="그래픽 41" descr="돋보기">
            <a:extLst>
              <a:ext uri="{FF2B5EF4-FFF2-40B4-BE49-F238E27FC236}">
                <a16:creationId xmlns:a16="http://schemas.microsoft.com/office/drawing/2014/main" id="{EE7D349F-53BA-432E-A928-953AC73348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30049" y="2953961"/>
            <a:ext cx="254808" cy="254808"/>
          </a:xfrm>
          <a:prstGeom prst="rect">
            <a:avLst/>
          </a:prstGeom>
        </p:spPr>
      </p:pic>
      <p:pic>
        <p:nvPicPr>
          <p:cNvPr id="43" name="그래픽 42" descr="돋보기">
            <a:extLst>
              <a:ext uri="{FF2B5EF4-FFF2-40B4-BE49-F238E27FC236}">
                <a16:creationId xmlns:a16="http://schemas.microsoft.com/office/drawing/2014/main" id="{BEAED93D-F38C-44D5-93FD-DB78D683DE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30049" y="1861839"/>
            <a:ext cx="254808" cy="25480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8D2189-BA1B-4FB6-9681-43F4B084FC65}"/>
              </a:ext>
            </a:extLst>
          </p:cNvPr>
          <p:cNvSpPr/>
          <p:nvPr/>
        </p:nvSpPr>
        <p:spPr>
          <a:xfrm>
            <a:off x="544204" y="1351135"/>
            <a:ext cx="7381913" cy="4482879"/>
          </a:xfrm>
          <a:prstGeom prst="rect">
            <a:avLst/>
          </a:prstGeom>
          <a:noFill/>
          <a:ln w="28575">
            <a:solidFill>
              <a:srgbClr val="052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D33034A-FA3B-4154-BD92-AF2E4B266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20" name="그래픽 19" descr="돋보기">
            <a:extLst>
              <a:ext uri="{FF2B5EF4-FFF2-40B4-BE49-F238E27FC236}">
                <a16:creationId xmlns:a16="http://schemas.microsoft.com/office/drawing/2014/main" id="{04329C5B-2528-436A-8D05-A7882E85CD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30049" y="4394889"/>
            <a:ext cx="254808" cy="25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38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 descr="스크린샷이(가) 표시된 사진&#10;&#10;자동 생성된 설명">
            <a:hlinkClick r:id="rId2"/>
            <a:extLst>
              <a:ext uri="{FF2B5EF4-FFF2-40B4-BE49-F238E27FC236}">
                <a16:creationId xmlns:a16="http://schemas.microsoft.com/office/drawing/2014/main" id="{E7CAECCE-91B8-470B-AF22-19C8B70AD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292" y="1349075"/>
            <a:ext cx="7566701" cy="4194293"/>
          </a:xfrm>
          <a:prstGeom prst="rect">
            <a:avLst/>
          </a:prstGeom>
        </p:spPr>
      </p:pic>
      <p:sp>
        <p:nvSpPr>
          <p:cNvPr id="21" name="제목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4. </a:t>
            </a:r>
            <a:r>
              <a: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프로젝트</a:t>
            </a:r>
            <a:r>
              <a:rPr lang="en-US" altLang="ko-KR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ko-KR" altLang="en-US" sz="28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시연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3"/>
          </p:nvPr>
        </p:nvSpPr>
        <p:spPr>
          <a:xfrm>
            <a:off x="522892" y="895082"/>
            <a:ext cx="3995738" cy="253374"/>
          </a:xfrm>
        </p:spPr>
        <p:txBody>
          <a:bodyPr/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안전 먹거리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Final Project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F248B4D-CB4A-4D39-8EFB-39E4CAFDC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4332" y="127866"/>
            <a:ext cx="554793" cy="30261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DFFA45B-9BC3-41BF-8372-BE372095D743}"/>
              </a:ext>
            </a:extLst>
          </p:cNvPr>
          <p:cNvSpPr/>
          <p:nvPr/>
        </p:nvSpPr>
        <p:spPr>
          <a:xfrm>
            <a:off x="4323292" y="1314628"/>
            <a:ext cx="7556205" cy="4244460"/>
          </a:xfrm>
          <a:prstGeom prst="rect">
            <a:avLst/>
          </a:prstGeom>
          <a:noFill/>
          <a:ln w="38100">
            <a:solidFill>
              <a:srgbClr val="052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6B9506-6505-425D-AF74-AF9EA6E46F4D}"/>
              </a:ext>
            </a:extLst>
          </p:cNvPr>
          <p:cNvSpPr/>
          <p:nvPr/>
        </p:nvSpPr>
        <p:spPr>
          <a:xfrm>
            <a:off x="783842" y="1298912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실시간 식중독 지수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EB10F17-D779-433A-B1F1-88CB1F8EF239}"/>
              </a:ext>
            </a:extLst>
          </p:cNvPr>
          <p:cNvCxnSpPr>
            <a:cxnSpLocks/>
          </p:cNvCxnSpPr>
          <p:nvPr/>
        </p:nvCxnSpPr>
        <p:spPr>
          <a:xfrm>
            <a:off x="674948" y="1753220"/>
            <a:ext cx="393818" cy="0"/>
          </a:xfrm>
          <a:prstGeom prst="line">
            <a:avLst/>
          </a:prstGeom>
          <a:ln w="28575">
            <a:solidFill>
              <a:srgbClr val="3357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래픽 31" descr="클라우드에서 다운로드">
            <a:extLst>
              <a:ext uri="{FF2B5EF4-FFF2-40B4-BE49-F238E27FC236}">
                <a16:creationId xmlns:a16="http://schemas.microsoft.com/office/drawing/2014/main" id="{897E9361-06F6-4F4C-B371-BC04A9AF83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4921" y="1349075"/>
            <a:ext cx="286733" cy="286733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88CBC7D-A8BF-422D-952B-A9918944919C}"/>
              </a:ext>
            </a:extLst>
          </p:cNvPr>
          <p:cNvCxnSpPr>
            <a:cxnSpLocks/>
          </p:cNvCxnSpPr>
          <p:nvPr/>
        </p:nvCxnSpPr>
        <p:spPr>
          <a:xfrm>
            <a:off x="604920" y="1887544"/>
            <a:ext cx="4135779" cy="833836"/>
          </a:xfrm>
          <a:prstGeom prst="line">
            <a:avLst/>
          </a:prstGeom>
          <a:ln w="28575">
            <a:solidFill>
              <a:srgbClr val="C0C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69AEE12-0A45-4C2E-B0AE-E4DDB32A8D42}"/>
              </a:ext>
            </a:extLst>
          </p:cNvPr>
          <p:cNvCxnSpPr>
            <a:cxnSpLocks/>
          </p:cNvCxnSpPr>
          <p:nvPr/>
        </p:nvCxnSpPr>
        <p:spPr>
          <a:xfrm flipV="1">
            <a:off x="2578779" y="4464540"/>
            <a:ext cx="2999081" cy="945661"/>
          </a:xfrm>
          <a:prstGeom prst="line">
            <a:avLst/>
          </a:prstGeom>
          <a:ln w="28575">
            <a:solidFill>
              <a:srgbClr val="C0C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3A37A17-5D33-40E1-AD9D-7B97CB76B9BC}"/>
              </a:ext>
            </a:extLst>
          </p:cNvPr>
          <p:cNvCxnSpPr>
            <a:cxnSpLocks/>
          </p:cNvCxnSpPr>
          <p:nvPr/>
        </p:nvCxnSpPr>
        <p:spPr>
          <a:xfrm flipV="1">
            <a:off x="604920" y="4464540"/>
            <a:ext cx="4135779" cy="929470"/>
          </a:xfrm>
          <a:prstGeom prst="line">
            <a:avLst/>
          </a:prstGeom>
          <a:ln w="28575">
            <a:solidFill>
              <a:srgbClr val="C0C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62F9647-A8A3-46AD-B48B-F40FB0C387F7}"/>
              </a:ext>
            </a:extLst>
          </p:cNvPr>
          <p:cNvCxnSpPr>
            <a:cxnSpLocks/>
          </p:cNvCxnSpPr>
          <p:nvPr/>
        </p:nvCxnSpPr>
        <p:spPr>
          <a:xfrm>
            <a:off x="2578779" y="1887545"/>
            <a:ext cx="2999081" cy="807032"/>
          </a:xfrm>
          <a:prstGeom prst="line">
            <a:avLst/>
          </a:prstGeom>
          <a:ln w="28575">
            <a:solidFill>
              <a:srgbClr val="C0C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855C4B-7568-4672-B5E8-03F09FED29E4}"/>
              </a:ext>
            </a:extLst>
          </p:cNvPr>
          <p:cNvSpPr/>
          <p:nvPr/>
        </p:nvSpPr>
        <p:spPr>
          <a:xfrm>
            <a:off x="604921" y="1887546"/>
            <a:ext cx="1973858" cy="3522655"/>
          </a:xfrm>
          <a:prstGeom prst="rect">
            <a:avLst/>
          </a:prstGeom>
          <a:solidFill>
            <a:schemeClr val="bg1"/>
          </a:solidFill>
          <a:ln w="28575">
            <a:solidFill>
              <a:srgbClr val="D2D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A8F3F52-19F1-4C83-90B3-E2EDFCD86C7D}"/>
              </a:ext>
            </a:extLst>
          </p:cNvPr>
          <p:cNvGrpSpPr/>
          <p:nvPr/>
        </p:nvGrpSpPr>
        <p:grpSpPr>
          <a:xfrm>
            <a:off x="911164" y="2004959"/>
            <a:ext cx="1361371" cy="3277712"/>
            <a:chOff x="790054" y="2059087"/>
            <a:chExt cx="1361371" cy="327771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0E63AE7-4FA0-4B36-AC1C-6DDCC62D8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838" y="3806989"/>
              <a:ext cx="661354" cy="657220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3" name="그림 1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3D86CC05-8905-492E-AB0A-8F94618F6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166" y="4683511"/>
              <a:ext cx="670039" cy="653288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27EE33E-73CC-4606-B627-C75B65FC8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54" y="2059087"/>
              <a:ext cx="661354" cy="653288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DA8BACF-6603-4FB9-A0D9-C9E67D94C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838" y="2929341"/>
              <a:ext cx="650367" cy="658346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24F8506-CCE9-41E7-909D-5B01D03A463C}"/>
                </a:ext>
              </a:extLst>
            </p:cNvPr>
            <p:cNvSpPr txBox="1"/>
            <p:nvPr/>
          </p:nvSpPr>
          <p:spPr>
            <a:xfrm>
              <a:off x="1620510" y="2194909"/>
              <a:ext cx="530915" cy="381643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안전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A3C87A-1B03-483A-8364-E5E93EE60F39}"/>
                </a:ext>
              </a:extLst>
            </p:cNvPr>
            <p:cNvSpPr txBox="1"/>
            <p:nvPr/>
          </p:nvSpPr>
          <p:spPr>
            <a:xfrm>
              <a:off x="1620510" y="3067692"/>
              <a:ext cx="530915" cy="381643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주의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D29523-0202-4D1E-8BEA-312F7EBE802B}"/>
                </a:ext>
              </a:extLst>
            </p:cNvPr>
            <p:cNvSpPr txBox="1"/>
            <p:nvPr/>
          </p:nvSpPr>
          <p:spPr>
            <a:xfrm>
              <a:off x="1620509" y="3940475"/>
              <a:ext cx="530915" cy="381643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경고</a:t>
              </a:r>
              <a:endParaRPr lang="ko-KR" altLang="en-US" sz="1600" dirty="0">
                <a:solidFill>
                  <a:srgbClr val="052B3D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BEFCB6-D77C-4B79-B615-73A3DE6DCE8C}"/>
                </a:ext>
              </a:extLst>
            </p:cNvPr>
            <p:cNvSpPr txBox="1"/>
            <p:nvPr/>
          </p:nvSpPr>
          <p:spPr>
            <a:xfrm>
              <a:off x="1620509" y="4819333"/>
              <a:ext cx="530915" cy="381643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rgbClr val="052B3D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위험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B4844F-0A8D-4552-86E8-019424DA4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139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defRPr sz="1400" dirty="0"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  <a:latin typeface="아리따-돋움(TTF)-Light" panose="02020603020101020101" pitchFamily="18" charset="-127"/>
            <a:ea typeface="아리따-돋움(TTF)-Light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프레젠테이션5" id="{6EE74710-E1A1-4F72-848B-A88354BBA95F}" vid="{4B8DC24C-1A01-4BE7-8EDA-6A755B60100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761</TotalTime>
  <Words>807</Words>
  <Application>Microsoft Office PowerPoint</Application>
  <PresentationFormat>와이드스크린</PresentationFormat>
  <Paragraphs>171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a아시아헤드2</vt:lpstr>
      <vt:lpstr>맑은 고딕</vt:lpstr>
      <vt:lpstr>a아시아헤드1</vt:lpstr>
      <vt:lpstr>Blackadder ITC</vt:lpstr>
      <vt:lpstr>아리따-돋움(TTF)-Medium</vt:lpstr>
      <vt:lpstr>Arial</vt:lpstr>
      <vt:lpstr>아리따-돋움(TTF)-Bold</vt:lpstr>
      <vt:lpstr>Office 테마</vt:lpstr>
      <vt:lpstr>PowerPoint 프레젠테이션</vt:lpstr>
      <vt:lpstr>Index</vt:lpstr>
      <vt:lpstr>1. 프로젝트 소개 및 개발 환경</vt:lpstr>
      <vt:lpstr>2. 프로젝트 기능 명세서</vt:lpstr>
      <vt:lpstr>3-1. 프로젝트 설계 (ER-Diagram)</vt:lpstr>
      <vt:lpstr>3-2. 프로젝트 설계 (Usecase Diagram)</vt:lpstr>
      <vt:lpstr>3-3-1. 프로젝트 설계 (Class Diagram of Spring)</vt:lpstr>
      <vt:lpstr>3-3-2. 프로젝트 설계 (Class Diagram of Spring Boot)</vt:lpstr>
      <vt:lpstr>4. 프로젝트 시연</vt:lpstr>
      <vt:lpstr>5. 소감♡소감</vt:lpstr>
      <vt:lpstr>Q &amp; A </vt:lpstr>
      <vt:lpstr>PowerPoint 프레젠테이션</vt:lpstr>
      <vt:lpstr>부록 (Design) - Main</vt:lpstr>
      <vt:lpstr>부록 (Design) – Food List</vt:lpstr>
      <vt:lpstr>부록 (Design) – Food Detail</vt:lpstr>
      <vt:lpstr>부록 (Design) – Real Ingestion Food List</vt:lpstr>
      <vt:lpstr>부록 (Design) – Real Ingestion Food List Graph</vt:lpstr>
      <vt:lpstr>부록 (Design) – Best Real Ingestion Food List</vt:lpstr>
      <vt:lpstr>부록 (Design) – Wish List</vt:lpstr>
      <vt:lpstr>부록 (Design) – Q&amp;A Board List</vt:lpstr>
      <vt:lpstr>부록 (Design) – Q&amp;A Board Detail</vt:lpstr>
      <vt:lpstr>부록 (Design) – Q&amp;A Board Modify</vt:lpstr>
      <vt:lpstr>부록 (Design) – Q&amp;A Comment Add&amp;Delete</vt:lpstr>
      <vt:lpstr>부록 (Design) – Login</vt:lpstr>
      <vt:lpstr>부록 (Design) – Find Password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 su Hwang</dc:creator>
  <cp:lastModifiedBy>이기문</cp:lastModifiedBy>
  <cp:revision>243</cp:revision>
  <dcterms:created xsi:type="dcterms:W3CDTF">2016-05-18T15:42:58Z</dcterms:created>
  <dcterms:modified xsi:type="dcterms:W3CDTF">2019-05-16T08:53:05Z</dcterms:modified>
</cp:coreProperties>
</file>